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1" r:id="rId2"/>
    <p:sldId id="306" r:id="rId3"/>
    <p:sldId id="257" r:id="rId4"/>
    <p:sldId id="299" r:id="rId5"/>
    <p:sldId id="300" r:id="rId6"/>
    <p:sldId id="293" r:id="rId7"/>
    <p:sldId id="258" r:id="rId8"/>
    <p:sldId id="301" r:id="rId9"/>
    <p:sldId id="262" r:id="rId10"/>
    <p:sldId id="261" r:id="rId11"/>
    <p:sldId id="295" r:id="rId12"/>
    <p:sldId id="304" r:id="rId13"/>
    <p:sldId id="296" r:id="rId14"/>
    <p:sldId id="305" r:id="rId15"/>
    <p:sldId id="307" r:id="rId16"/>
    <p:sldId id="309" r:id="rId17"/>
    <p:sldId id="308" r:id="rId18"/>
    <p:sldId id="282" r:id="rId19"/>
    <p:sldId id="28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19">
          <p15:clr>
            <a:srgbClr val="A4A3A4"/>
          </p15:clr>
        </p15:guide>
        <p15:guide id="2" orient="horz" pos="162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166"/>
    <a:srgbClr val="F5B334"/>
    <a:srgbClr val="573473"/>
    <a:srgbClr val="005596"/>
    <a:srgbClr val="EA74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7" autoAdjust="0"/>
    <p:restoredTop sz="94648" autoAdjust="0"/>
  </p:normalViewPr>
  <p:slideViewPr>
    <p:cSldViewPr snapToGrid="0" snapToObjects="1">
      <p:cViewPr>
        <p:scale>
          <a:sx n="126" d="100"/>
          <a:sy n="126" d="100"/>
        </p:scale>
        <p:origin x="-1194" y="-582"/>
      </p:cViewPr>
      <p:guideLst>
        <p:guide orient="horz" pos="1619"/>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ata10.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2.png"/></Relationships>
</file>

<file path=ppt/diagrams/_rels/data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svg"/><Relationship Id="rId1" Type="http://schemas.openxmlformats.org/officeDocument/2006/relationships/image" Target="../media/image16.png"/><Relationship Id="rId6" Type="http://schemas.openxmlformats.org/officeDocument/2006/relationships/image" Target="../media/image29.svg"/><Relationship Id="rId5" Type="http://schemas.openxmlformats.org/officeDocument/2006/relationships/image" Target="../media/image18.png"/><Relationship Id="rId4" Type="http://schemas.openxmlformats.org/officeDocument/2006/relationships/image" Target="../media/image27.svg"/></Relationships>
</file>

<file path=ppt/diagrams/_rels/data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svg"/><Relationship Id="rId1" Type="http://schemas.openxmlformats.org/officeDocument/2006/relationships/image" Target="../media/image5.png"/><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9.svg"/></Relationships>
</file>

<file path=ppt/diagrams/_rels/data8.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0.png"/></Relationships>
</file>

<file path=ppt/diagrams/_rels/data9.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rawing10.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2.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svg"/><Relationship Id="rId1" Type="http://schemas.openxmlformats.org/officeDocument/2006/relationships/image" Target="../media/image16.png"/><Relationship Id="rId6" Type="http://schemas.openxmlformats.org/officeDocument/2006/relationships/image" Target="../media/image29.svg"/><Relationship Id="rId5" Type="http://schemas.openxmlformats.org/officeDocument/2006/relationships/image" Target="../media/image18.png"/><Relationship Id="rId4" Type="http://schemas.openxmlformats.org/officeDocument/2006/relationships/image" Target="../media/image2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svg"/><Relationship Id="rId1" Type="http://schemas.openxmlformats.org/officeDocument/2006/relationships/image" Target="../media/image5.png"/><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9.svg"/></Relationships>
</file>

<file path=ppt/diagrams/_rels/drawing8.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0.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A1F0B-37B2-4B61-8EF4-AF1991D8D380}"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53D78B56-724D-4854-B0C5-AAE27634E9EE}">
      <dgm:prSet/>
      <dgm:spPr/>
      <dgm:t>
        <a:bodyPr/>
        <a:lstStyle/>
        <a:p>
          <a:pPr>
            <a:lnSpc>
              <a:spcPct val="100000"/>
            </a:lnSpc>
          </a:pPr>
          <a:r>
            <a:rPr lang="en-US" dirty="0"/>
            <a:t>What telehealth is, where it came from, and how it is used</a:t>
          </a:r>
        </a:p>
      </dgm:t>
    </dgm:pt>
    <dgm:pt modelId="{D10ADFB6-059A-4439-A22C-D26800A159D3}" type="parTrans" cxnId="{E5ABEE28-8FB0-438B-8C4F-F36460E95EA7}">
      <dgm:prSet/>
      <dgm:spPr/>
      <dgm:t>
        <a:bodyPr/>
        <a:lstStyle/>
        <a:p>
          <a:endParaRPr lang="en-US"/>
        </a:p>
      </dgm:t>
    </dgm:pt>
    <dgm:pt modelId="{3FFF79DA-671E-425E-B4C0-584066B429A1}" type="sibTrans" cxnId="{E5ABEE28-8FB0-438B-8C4F-F36460E95EA7}">
      <dgm:prSet/>
      <dgm:spPr/>
      <dgm:t>
        <a:bodyPr/>
        <a:lstStyle/>
        <a:p>
          <a:endParaRPr lang="en-US"/>
        </a:p>
      </dgm:t>
    </dgm:pt>
    <dgm:pt modelId="{9150662B-0C54-45F1-8290-05FF0C935FDF}">
      <dgm:prSet/>
      <dgm:spPr/>
      <dgm:t>
        <a:bodyPr/>
        <a:lstStyle/>
        <a:p>
          <a:pPr>
            <a:lnSpc>
              <a:spcPct val="100000"/>
            </a:lnSpc>
          </a:pPr>
          <a:r>
            <a:rPr lang="en-US" dirty="0"/>
            <a:t>Barriers associated with the greater implementation of telehealth</a:t>
          </a:r>
        </a:p>
      </dgm:t>
    </dgm:pt>
    <dgm:pt modelId="{5B6F45EC-A91B-417A-91DB-34C050BDDD80}" type="parTrans" cxnId="{7B2534ED-BEBA-448D-A85A-883BD31FF357}">
      <dgm:prSet/>
      <dgm:spPr/>
      <dgm:t>
        <a:bodyPr/>
        <a:lstStyle/>
        <a:p>
          <a:endParaRPr lang="en-US"/>
        </a:p>
      </dgm:t>
    </dgm:pt>
    <dgm:pt modelId="{E28A7E2E-A038-4948-A7D0-9344FB98417A}" type="sibTrans" cxnId="{7B2534ED-BEBA-448D-A85A-883BD31FF357}">
      <dgm:prSet/>
      <dgm:spPr/>
      <dgm:t>
        <a:bodyPr/>
        <a:lstStyle/>
        <a:p>
          <a:endParaRPr lang="en-US"/>
        </a:p>
      </dgm:t>
    </dgm:pt>
    <dgm:pt modelId="{81A54278-B5E6-4204-8083-9BF12D28B268}">
      <dgm:prSet/>
      <dgm:spPr/>
      <dgm:t>
        <a:bodyPr/>
        <a:lstStyle/>
        <a:p>
          <a:pPr>
            <a:lnSpc>
              <a:spcPct val="100000"/>
            </a:lnSpc>
          </a:pPr>
          <a:r>
            <a:rPr lang="en-US" dirty="0"/>
            <a:t>What current and future considerations go into crafting telehealth implementation </a:t>
          </a:r>
        </a:p>
      </dgm:t>
    </dgm:pt>
    <dgm:pt modelId="{A596EC8C-21B1-44D5-A829-3FCFE2D2FABD}" type="parTrans" cxnId="{B19CEC38-DC97-4B24-8767-59A84CA5595E}">
      <dgm:prSet/>
      <dgm:spPr/>
      <dgm:t>
        <a:bodyPr/>
        <a:lstStyle/>
        <a:p>
          <a:endParaRPr lang="en-US"/>
        </a:p>
      </dgm:t>
    </dgm:pt>
    <dgm:pt modelId="{DEB9073A-2192-4524-99F6-374B8109828C}" type="sibTrans" cxnId="{B19CEC38-DC97-4B24-8767-59A84CA5595E}">
      <dgm:prSet/>
      <dgm:spPr/>
      <dgm:t>
        <a:bodyPr/>
        <a:lstStyle/>
        <a:p>
          <a:endParaRPr lang="en-US"/>
        </a:p>
      </dgm:t>
    </dgm:pt>
    <dgm:pt modelId="{2F26FD4C-3374-483C-8570-94B3B20C1AF3}">
      <dgm:prSet/>
      <dgm:spPr/>
      <dgm:t>
        <a:bodyPr/>
        <a:lstStyle/>
        <a:p>
          <a:pPr>
            <a:lnSpc>
              <a:spcPct val="100000"/>
            </a:lnSpc>
          </a:pPr>
          <a:r>
            <a:rPr lang="en-US" dirty="0"/>
            <a:t>What proposed bills are currently making their way through the federal legislative process</a:t>
          </a:r>
        </a:p>
      </dgm:t>
    </dgm:pt>
    <dgm:pt modelId="{B554525C-8766-43EF-AF56-4C867AB64566}" type="parTrans" cxnId="{FF756152-AEA5-406C-BFC4-4C21CA4D88C4}">
      <dgm:prSet/>
      <dgm:spPr/>
      <dgm:t>
        <a:bodyPr/>
        <a:lstStyle/>
        <a:p>
          <a:endParaRPr lang="en-US"/>
        </a:p>
      </dgm:t>
    </dgm:pt>
    <dgm:pt modelId="{108E9C66-BE71-418C-A2C6-41417B91D0B6}" type="sibTrans" cxnId="{FF756152-AEA5-406C-BFC4-4C21CA4D88C4}">
      <dgm:prSet/>
      <dgm:spPr/>
      <dgm:t>
        <a:bodyPr/>
        <a:lstStyle/>
        <a:p>
          <a:endParaRPr lang="en-US"/>
        </a:p>
      </dgm:t>
    </dgm:pt>
    <dgm:pt modelId="{AA1519DE-BF66-4045-AC92-D00D36BB72E8}" type="pres">
      <dgm:prSet presAssocID="{F71A1F0B-37B2-4B61-8EF4-AF1991D8D380}" presName="root" presStyleCnt="0">
        <dgm:presLayoutVars>
          <dgm:dir/>
          <dgm:resizeHandles val="exact"/>
        </dgm:presLayoutVars>
      </dgm:prSet>
      <dgm:spPr/>
      <dgm:t>
        <a:bodyPr/>
        <a:lstStyle/>
        <a:p>
          <a:endParaRPr lang="en-US"/>
        </a:p>
      </dgm:t>
    </dgm:pt>
    <dgm:pt modelId="{4F6AA422-54CD-4CD2-82CC-E91B7DD4D744}" type="pres">
      <dgm:prSet presAssocID="{53D78B56-724D-4854-B0C5-AAE27634E9EE}" presName="compNode" presStyleCnt="0"/>
      <dgm:spPr/>
    </dgm:pt>
    <dgm:pt modelId="{F1DD8BE6-6430-4C18-AD00-8E48DA1ED312}" type="pres">
      <dgm:prSet presAssocID="{53D78B56-724D-4854-B0C5-AAE27634E9EE}" presName="bgRect" presStyleLbl="bgShp" presStyleIdx="0" presStyleCnt="4">
        <dgm:style>
          <a:lnRef idx="2">
            <a:schemeClr val="accent6"/>
          </a:lnRef>
          <a:fillRef idx="1">
            <a:schemeClr val="lt1"/>
          </a:fillRef>
          <a:effectRef idx="0">
            <a:schemeClr val="accent6"/>
          </a:effectRef>
          <a:fontRef idx="minor">
            <a:schemeClr val="dk1"/>
          </a:fontRef>
        </dgm:style>
      </dgm:prSet>
      <dgm:spPr/>
    </dgm:pt>
    <dgm:pt modelId="{8B26C11E-D74F-4B89-B0D9-EF9F2D429950}" type="pres">
      <dgm:prSet presAssocID="{53D78B56-724D-4854-B0C5-AAE27634E9E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Network"/>
        </a:ext>
      </dgm:extLst>
    </dgm:pt>
    <dgm:pt modelId="{BC9FB6FE-5687-4C70-8496-F8AE2FC24DCE}" type="pres">
      <dgm:prSet presAssocID="{53D78B56-724D-4854-B0C5-AAE27634E9EE}" presName="spaceRect" presStyleCnt="0"/>
      <dgm:spPr/>
    </dgm:pt>
    <dgm:pt modelId="{45EACA7F-C445-4871-BA5C-998AD3C83495}" type="pres">
      <dgm:prSet presAssocID="{53D78B56-724D-4854-B0C5-AAE27634E9EE}" presName="parTx" presStyleLbl="revTx" presStyleIdx="0" presStyleCnt="4">
        <dgm:presLayoutVars>
          <dgm:chMax val="0"/>
          <dgm:chPref val="0"/>
        </dgm:presLayoutVars>
      </dgm:prSet>
      <dgm:spPr/>
      <dgm:t>
        <a:bodyPr/>
        <a:lstStyle/>
        <a:p>
          <a:endParaRPr lang="en-US"/>
        </a:p>
      </dgm:t>
    </dgm:pt>
    <dgm:pt modelId="{0615A92C-BECB-4BC8-BF26-F444C1F50424}" type="pres">
      <dgm:prSet presAssocID="{3FFF79DA-671E-425E-B4C0-584066B429A1}" presName="sibTrans" presStyleCnt="0"/>
      <dgm:spPr/>
    </dgm:pt>
    <dgm:pt modelId="{17CBE516-4B58-4AE7-9624-B8522D8E78BE}" type="pres">
      <dgm:prSet presAssocID="{9150662B-0C54-45F1-8290-05FF0C935FDF}" presName="compNode" presStyleCnt="0"/>
      <dgm:spPr/>
    </dgm:pt>
    <dgm:pt modelId="{1AF436B6-7F14-4A0D-A736-5AE910241403}" type="pres">
      <dgm:prSet presAssocID="{9150662B-0C54-45F1-8290-05FF0C935FDF}" presName="bgRect" presStyleLbl="bgShp" presStyleIdx="1" presStyleCnt="4">
        <dgm:style>
          <a:lnRef idx="2">
            <a:schemeClr val="accent6"/>
          </a:lnRef>
          <a:fillRef idx="1">
            <a:schemeClr val="lt1"/>
          </a:fillRef>
          <a:effectRef idx="0">
            <a:schemeClr val="accent6"/>
          </a:effectRef>
          <a:fontRef idx="minor">
            <a:schemeClr val="dk1"/>
          </a:fontRef>
        </dgm:style>
      </dgm:prSet>
      <dgm:spPr/>
    </dgm:pt>
    <dgm:pt modelId="{7BB8B929-C6F3-4B4C-839C-D8A6AEABA2D3}" type="pres">
      <dgm:prSet presAssocID="{9150662B-0C54-45F1-8290-05FF0C935F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Doctor"/>
        </a:ext>
      </dgm:extLst>
    </dgm:pt>
    <dgm:pt modelId="{486CA52E-CB58-40D3-BD2A-501EBE5D36C7}" type="pres">
      <dgm:prSet presAssocID="{9150662B-0C54-45F1-8290-05FF0C935FDF}" presName="spaceRect" presStyleCnt="0"/>
      <dgm:spPr/>
    </dgm:pt>
    <dgm:pt modelId="{6B6A768B-5E24-40FA-B8A3-860C3058AF78}" type="pres">
      <dgm:prSet presAssocID="{9150662B-0C54-45F1-8290-05FF0C935FDF}" presName="parTx" presStyleLbl="revTx" presStyleIdx="1" presStyleCnt="4">
        <dgm:presLayoutVars>
          <dgm:chMax val="0"/>
          <dgm:chPref val="0"/>
        </dgm:presLayoutVars>
      </dgm:prSet>
      <dgm:spPr/>
      <dgm:t>
        <a:bodyPr/>
        <a:lstStyle/>
        <a:p>
          <a:endParaRPr lang="en-US"/>
        </a:p>
      </dgm:t>
    </dgm:pt>
    <dgm:pt modelId="{41F4766E-DD74-4F81-9A80-5D708637CCD8}" type="pres">
      <dgm:prSet presAssocID="{E28A7E2E-A038-4948-A7D0-9344FB98417A}" presName="sibTrans" presStyleCnt="0"/>
      <dgm:spPr/>
    </dgm:pt>
    <dgm:pt modelId="{4DE9F047-D9A9-4053-89BF-DD6CD73AD9AD}" type="pres">
      <dgm:prSet presAssocID="{81A54278-B5E6-4204-8083-9BF12D28B268}" presName="compNode" presStyleCnt="0"/>
      <dgm:spPr/>
    </dgm:pt>
    <dgm:pt modelId="{DE6FF180-A9A3-4544-B534-D12A67E23CEF}" type="pres">
      <dgm:prSet presAssocID="{81A54278-B5E6-4204-8083-9BF12D28B268}" presName="bgRect" presStyleLbl="bgShp" presStyleIdx="2" presStyleCnt="4">
        <dgm:style>
          <a:lnRef idx="2">
            <a:schemeClr val="accent6"/>
          </a:lnRef>
          <a:fillRef idx="1">
            <a:schemeClr val="lt1"/>
          </a:fillRef>
          <a:effectRef idx="0">
            <a:schemeClr val="accent6"/>
          </a:effectRef>
          <a:fontRef idx="minor">
            <a:schemeClr val="dk1"/>
          </a:fontRef>
        </dgm:style>
      </dgm:prSet>
      <dgm:spPr/>
    </dgm:pt>
    <dgm:pt modelId="{3814BC26-5F85-4DFB-B3D5-07C2D6215FD4}" type="pres">
      <dgm:prSet presAssocID="{81A54278-B5E6-4204-8083-9BF12D28B26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Stethoscope"/>
        </a:ext>
      </dgm:extLst>
    </dgm:pt>
    <dgm:pt modelId="{2065FBB6-50B4-457E-BE7A-91B54372F703}" type="pres">
      <dgm:prSet presAssocID="{81A54278-B5E6-4204-8083-9BF12D28B268}" presName="spaceRect" presStyleCnt="0"/>
      <dgm:spPr/>
    </dgm:pt>
    <dgm:pt modelId="{FDC97FAA-223E-4A7B-8114-C12F1B49B6A6}" type="pres">
      <dgm:prSet presAssocID="{81A54278-B5E6-4204-8083-9BF12D28B268}" presName="parTx" presStyleLbl="revTx" presStyleIdx="2" presStyleCnt="4">
        <dgm:presLayoutVars>
          <dgm:chMax val="0"/>
          <dgm:chPref val="0"/>
        </dgm:presLayoutVars>
      </dgm:prSet>
      <dgm:spPr/>
      <dgm:t>
        <a:bodyPr/>
        <a:lstStyle/>
        <a:p>
          <a:endParaRPr lang="en-US"/>
        </a:p>
      </dgm:t>
    </dgm:pt>
    <dgm:pt modelId="{6266596A-9058-4929-A469-4B79ADF7F977}" type="pres">
      <dgm:prSet presAssocID="{DEB9073A-2192-4524-99F6-374B8109828C}" presName="sibTrans" presStyleCnt="0"/>
      <dgm:spPr/>
    </dgm:pt>
    <dgm:pt modelId="{6EDBDBB5-E23E-4423-B99B-837D9539C118}" type="pres">
      <dgm:prSet presAssocID="{2F26FD4C-3374-483C-8570-94B3B20C1AF3}" presName="compNode" presStyleCnt="0"/>
      <dgm:spPr/>
    </dgm:pt>
    <dgm:pt modelId="{E319AD30-1416-495A-8A4A-8C5D74152EEE}" type="pres">
      <dgm:prSet presAssocID="{2F26FD4C-3374-483C-8570-94B3B20C1AF3}" presName="bgRect" presStyleLbl="bgShp" presStyleIdx="3" presStyleCnt="4">
        <dgm:style>
          <a:lnRef idx="2">
            <a:schemeClr val="accent6"/>
          </a:lnRef>
          <a:fillRef idx="1">
            <a:schemeClr val="lt1"/>
          </a:fillRef>
          <a:effectRef idx="0">
            <a:schemeClr val="accent6"/>
          </a:effectRef>
          <a:fontRef idx="minor">
            <a:schemeClr val="dk1"/>
          </a:fontRef>
        </dgm:style>
      </dgm:prSet>
      <dgm:spPr/>
    </dgm:pt>
    <dgm:pt modelId="{A84B2FE5-DFF3-4F90-A963-4924E3E2E5F5}" type="pres">
      <dgm:prSet presAssocID="{2F26FD4C-3374-483C-8570-94B3B20C1AF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Gavel"/>
        </a:ext>
      </dgm:extLst>
    </dgm:pt>
    <dgm:pt modelId="{E9A02890-2B8F-4E4D-B356-38C8D5E16F61}" type="pres">
      <dgm:prSet presAssocID="{2F26FD4C-3374-483C-8570-94B3B20C1AF3}" presName="spaceRect" presStyleCnt="0"/>
      <dgm:spPr/>
    </dgm:pt>
    <dgm:pt modelId="{51C8B14C-8A6F-4D28-9272-993BEFDD2300}" type="pres">
      <dgm:prSet presAssocID="{2F26FD4C-3374-483C-8570-94B3B20C1AF3}" presName="parTx" presStyleLbl="revTx" presStyleIdx="3" presStyleCnt="4">
        <dgm:presLayoutVars>
          <dgm:chMax val="0"/>
          <dgm:chPref val="0"/>
        </dgm:presLayoutVars>
      </dgm:prSet>
      <dgm:spPr/>
      <dgm:t>
        <a:bodyPr/>
        <a:lstStyle/>
        <a:p>
          <a:endParaRPr lang="en-US"/>
        </a:p>
      </dgm:t>
    </dgm:pt>
  </dgm:ptLst>
  <dgm:cxnLst>
    <dgm:cxn modelId="{E5ABEE28-8FB0-438B-8C4F-F36460E95EA7}" srcId="{F71A1F0B-37B2-4B61-8EF4-AF1991D8D380}" destId="{53D78B56-724D-4854-B0C5-AAE27634E9EE}" srcOrd="0" destOrd="0" parTransId="{D10ADFB6-059A-4439-A22C-D26800A159D3}" sibTransId="{3FFF79DA-671E-425E-B4C0-584066B429A1}"/>
    <dgm:cxn modelId="{800CB10D-24FE-48EA-96F6-D1506849B638}" type="presOf" srcId="{2F26FD4C-3374-483C-8570-94B3B20C1AF3}" destId="{51C8B14C-8A6F-4D28-9272-993BEFDD2300}" srcOrd="0" destOrd="0" presId="urn:microsoft.com/office/officeart/2018/2/layout/IconVerticalSolidList"/>
    <dgm:cxn modelId="{29C44483-2128-45F8-8F07-84F46D0EA0CE}" type="presOf" srcId="{53D78B56-724D-4854-B0C5-AAE27634E9EE}" destId="{45EACA7F-C445-4871-BA5C-998AD3C83495}" srcOrd="0" destOrd="0" presId="urn:microsoft.com/office/officeart/2018/2/layout/IconVerticalSolidList"/>
    <dgm:cxn modelId="{82E73822-C02B-4AA9-A458-35206EA89D0B}" type="presOf" srcId="{9150662B-0C54-45F1-8290-05FF0C935FDF}" destId="{6B6A768B-5E24-40FA-B8A3-860C3058AF78}" srcOrd="0" destOrd="0" presId="urn:microsoft.com/office/officeart/2018/2/layout/IconVerticalSolidList"/>
    <dgm:cxn modelId="{7B2534ED-BEBA-448D-A85A-883BD31FF357}" srcId="{F71A1F0B-37B2-4B61-8EF4-AF1991D8D380}" destId="{9150662B-0C54-45F1-8290-05FF0C935FDF}" srcOrd="1" destOrd="0" parTransId="{5B6F45EC-A91B-417A-91DB-34C050BDDD80}" sibTransId="{E28A7E2E-A038-4948-A7D0-9344FB98417A}"/>
    <dgm:cxn modelId="{FF756152-AEA5-406C-BFC4-4C21CA4D88C4}" srcId="{F71A1F0B-37B2-4B61-8EF4-AF1991D8D380}" destId="{2F26FD4C-3374-483C-8570-94B3B20C1AF3}" srcOrd="3" destOrd="0" parTransId="{B554525C-8766-43EF-AF56-4C867AB64566}" sibTransId="{108E9C66-BE71-418C-A2C6-41417B91D0B6}"/>
    <dgm:cxn modelId="{1F1C0A17-A450-4AD0-B5E5-2DF29FC949B4}" type="presOf" srcId="{F71A1F0B-37B2-4B61-8EF4-AF1991D8D380}" destId="{AA1519DE-BF66-4045-AC92-D00D36BB72E8}" srcOrd="0" destOrd="0" presId="urn:microsoft.com/office/officeart/2018/2/layout/IconVerticalSolidList"/>
    <dgm:cxn modelId="{B19CEC38-DC97-4B24-8767-59A84CA5595E}" srcId="{F71A1F0B-37B2-4B61-8EF4-AF1991D8D380}" destId="{81A54278-B5E6-4204-8083-9BF12D28B268}" srcOrd="2" destOrd="0" parTransId="{A596EC8C-21B1-44D5-A829-3FCFE2D2FABD}" sibTransId="{DEB9073A-2192-4524-99F6-374B8109828C}"/>
    <dgm:cxn modelId="{969188F4-D77A-4D7D-905A-97CEF65D347B}" type="presOf" srcId="{81A54278-B5E6-4204-8083-9BF12D28B268}" destId="{FDC97FAA-223E-4A7B-8114-C12F1B49B6A6}" srcOrd="0" destOrd="0" presId="urn:microsoft.com/office/officeart/2018/2/layout/IconVerticalSolidList"/>
    <dgm:cxn modelId="{7DFA052D-3A83-4C0E-8C52-AAC91C7BACA6}" type="presParOf" srcId="{AA1519DE-BF66-4045-AC92-D00D36BB72E8}" destId="{4F6AA422-54CD-4CD2-82CC-E91B7DD4D744}" srcOrd="0" destOrd="0" presId="urn:microsoft.com/office/officeart/2018/2/layout/IconVerticalSolidList"/>
    <dgm:cxn modelId="{8CBF6F25-4458-4A14-AE1D-944EF82FD1B0}" type="presParOf" srcId="{4F6AA422-54CD-4CD2-82CC-E91B7DD4D744}" destId="{F1DD8BE6-6430-4C18-AD00-8E48DA1ED312}" srcOrd="0" destOrd="0" presId="urn:microsoft.com/office/officeart/2018/2/layout/IconVerticalSolidList"/>
    <dgm:cxn modelId="{F00E9093-E4B3-4C39-99C5-EC775E738303}" type="presParOf" srcId="{4F6AA422-54CD-4CD2-82CC-E91B7DD4D744}" destId="{8B26C11E-D74F-4B89-B0D9-EF9F2D429950}" srcOrd="1" destOrd="0" presId="urn:microsoft.com/office/officeart/2018/2/layout/IconVerticalSolidList"/>
    <dgm:cxn modelId="{7324EA8C-505E-4F26-B014-A4B2ED1DF0BE}" type="presParOf" srcId="{4F6AA422-54CD-4CD2-82CC-E91B7DD4D744}" destId="{BC9FB6FE-5687-4C70-8496-F8AE2FC24DCE}" srcOrd="2" destOrd="0" presId="urn:microsoft.com/office/officeart/2018/2/layout/IconVerticalSolidList"/>
    <dgm:cxn modelId="{9B01C734-9B6D-40EE-90A3-9018DF42DC9B}" type="presParOf" srcId="{4F6AA422-54CD-4CD2-82CC-E91B7DD4D744}" destId="{45EACA7F-C445-4871-BA5C-998AD3C83495}" srcOrd="3" destOrd="0" presId="urn:microsoft.com/office/officeart/2018/2/layout/IconVerticalSolidList"/>
    <dgm:cxn modelId="{0A1B6D9A-BC30-4F7A-811C-363600DD25F0}" type="presParOf" srcId="{AA1519DE-BF66-4045-AC92-D00D36BB72E8}" destId="{0615A92C-BECB-4BC8-BF26-F444C1F50424}" srcOrd="1" destOrd="0" presId="urn:microsoft.com/office/officeart/2018/2/layout/IconVerticalSolidList"/>
    <dgm:cxn modelId="{FB2CD7AA-6896-4511-8C3A-BA93AF29B92A}" type="presParOf" srcId="{AA1519DE-BF66-4045-AC92-D00D36BB72E8}" destId="{17CBE516-4B58-4AE7-9624-B8522D8E78BE}" srcOrd="2" destOrd="0" presId="urn:microsoft.com/office/officeart/2018/2/layout/IconVerticalSolidList"/>
    <dgm:cxn modelId="{132BCA6C-353C-4412-B370-2CDC81540CCB}" type="presParOf" srcId="{17CBE516-4B58-4AE7-9624-B8522D8E78BE}" destId="{1AF436B6-7F14-4A0D-A736-5AE910241403}" srcOrd="0" destOrd="0" presId="urn:microsoft.com/office/officeart/2018/2/layout/IconVerticalSolidList"/>
    <dgm:cxn modelId="{7451FA75-C881-4473-87E3-6373D7C8C3E8}" type="presParOf" srcId="{17CBE516-4B58-4AE7-9624-B8522D8E78BE}" destId="{7BB8B929-C6F3-4B4C-839C-D8A6AEABA2D3}" srcOrd="1" destOrd="0" presId="urn:microsoft.com/office/officeart/2018/2/layout/IconVerticalSolidList"/>
    <dgm:cxn modelId="{A728A9A3-90C5-48E6-A41A-EFED8E36CF37}" type="presParOf" srcId="{17CBE516-4B58-4AE7-9624-B8522D8E78BE}" destId="{486CA52E-CB58-40D3-BD2A-501EBE5D36C7}" srcOrd="2" destOrd="0" presId="urn:microsoft.com/office/officeart/2018/2/layout/IconVerticalSolidList"/>
    <dgm:cxn modelId="{A7D59B59-BB2B-4475-A274-52464DCBAD1A}" type="presParOf" srcId="{17CBE516-4B58-4AE7-9624-B8522D8E78BE}" destId="{6B6A768B-5E24-40FA-B8A3-860C3058AF78}" srcOrd="3" destOrd="0" presId="urn:microsoft.com/office/officeart/2018/2/layout/IconVerticalSolidList"/>
    <dgm:cxn modelId="{AEA05409-1C75-4289-A1D1-C52D48F42A2C}" type="presParOf" srcId="{AA1519DE-BF66-4045-AC92-D00D36BB72E8}" destId="{41F4766E-DD74-4F81-9A80-5D708637CCD8}" srcOrd="3" destOrd="0" presId="urn:microsoft.com/office/officeart/2018/2/layout/IconVerticalSolidList"/>
    <dgm:cxn modelId="{1471DAE5-0302-448B-AF34-D1492A5A965E}" type="presParOf" srcId="{AA1519DE-BF66-4045-AC92-D00D36BB72E8}" destId="{4DE9F047-D9A9-4053-89BF-DD6CD73AD9AD}" srcOrd="4" destOrd="0" presId="urn:microsoft.com/office/officeart/2018/2/layout/IconVerticalSolidList"/>
    <dgm:cxn modelId="{10A2E557-01BD-49A5-817F-1238669C1F70}" type="presParOf" srcId="{4DE9F047-D9A9-4053-89BF-DD6CD73AD9AD}" destId="{DE6FF180-A9A3-4544-B534-D12A67E23CEF}" srcOrd="0" destOrd="0" presId="urn:microsoft.com/office/officeart/2018/2/layout/IconVerticalSolidList"/>
    <dgm:cxn modelId="{BA2653A3-6C71-41B1-86F6-33AC97F635CC}" type="presParOf" srcId="{4DE9F047-D9A9-4053-89BF-DD6CD73AD9AD}" destId="{3814BC26-5F85-4DFB-B3D5-07C2D6215FD4}" srcOrd="1" destOrd="0" presId="urn:microsoft.com/office/officeart/2018/2/layout/IconVerticalSolidList"/>
    <dgm:cxn modelId="{0E539C5B-1B6A-4261-9995-752EFE8480C8}" type="presParOf" srcId="{4DE9F047-D9A9-4053-89BF-DD6CD73AD9AD}" destId="{2065FBB6-50B4-457E-BE7A-91B54372F703}" srcOrd="2" destOrd="0" presId="urn:microsoft.com/office/officeart/2018/2/layout/IconVerticalSolidList"/>
    <dgm:cxn modelId="{839E5D1F-2D38-4839-A687-9A052501D445}" type="presParOf" srcId="{4DE9F047-D9A9-4053-89BF-DD6CD73AD9AD}" destId="{FDC97FAA-223E-4A7B-8114-C12F1B49B6A6}" srcOrd="3" destOrd="0" presId="urn:microsoft.com/office/officeart/2018/2/layout/IconVerticalSolidList"/>
    <dgm:cxn modelId="{CD2F5537-81BF-4984-8488-2D4DEBED062F}" type="presParOf" srcId="{AA1519DE-BF66-4045-AC92-D00D36BB72E8}" destId="{6266596A-9058-4929-A469-4B79ADF7F977}" srcOrd="5" destOrd="0" presId="urn:microsoft.com/office/officeart/2018/2/layout/IconVerticalSolidList"/>
    <dgm:cxn modelId="{9CB4E9EB-F604-40A7-A260-291290598598}" type="presParOf" srcId="{AA1519DE-BF66-4045-AC92-D00D36BB72E8}" destId="{6EDBDBB5-E23E-4423-B99B-837D9539C118}" srcOrd="6" destOrd="0" presId="urn:microsoft.com/office/officeart/2018/2/layout/IconVerticalSolidList"/>
    <dgm:cxn modelId="{233C2F46-1F48-4776-A079-BC90CE8BD512}" type="presParOf" srcId="{6EDBDBB5-E23E-4423-B99B-837D9539C118}" destId="{E319AD30-1416-495A-8A4A-8C5D74152EEE}" srcOrd="0" destOrd="0" presId="urn:microsoft.com/office/officeart/2018/2/layout/IconVerticalSolidList"/>
    <dgm:cxn modelId="{F31E6D90-1A6F-4EF4-A95E-58B6DFAF35DC}" type="presParOf" srcId="{6EDBDBB5-E23E-4423-B99B-837D9539C118}" destId="{A84B2FE5-DFF3-4F90-A963-4924E3E2E5F5}" srcOrd="1" destOrd="0" presId="urn:microsoft.com/office/officeart/2018/2/layout/IconVerticalSolidList"/>
    <dgm:cxn modelId="{48633E9B-6E46-4D0C-92E6-2E13C976A8F3}" type="presParOf" srcId="{6EDBDBB5-E23E-4423-B99B-837D9539C118}" destId="{E9A02890-2B8F-4E4D-B356-38C8D5E16F61}" srcOrd="2" destOrd="0" presId="urn:microsoft.com/office/officeart/2018/2/layout/IconVerticalSolidList"/>
    <dgm:cxn modelId="{E0D96BC7-EDD1-4668-BD17-DF99CCAD508E}" type="presParOf" srcId="{6EDBDBB5-E23E-4423-B99B-837D9539C118}" destId="{51C8B14C-8A6F-4D28-9272-993BEFDD230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E273B1-AA7E-4C91-9B23-BA6A3399C879}" type="doc">
      <dgm:prSet loTypeId="urn:microsoft.com/office/officeart/2005/8/layout/bList2" loCatId="list" qsTypeId="urn:microsoft.com/office/officeart/2005/8/quickstyle/simple1" qsCatId="simple" csTypeId="urn:microsoft.com/office/officeart/2005/8/colors/accent0_3" csCatId="mainScheme" phldr="1"/>
      <dgm:spPr/>
      <dgm:t>
        <a:bodyPr/>
        <a:lstStyle/>
        <a:p>
          <a:endParaRPr lang="en-US"/>
        </a:p>
      </dgm:t>
    </dgm:pt>
    <dgm:pt modelId="{B0E1D81A-6B3E-4DB2-BDCB-280EED11D0FC}">
      <dgm:prSet custT="1"/>
      <dgm:spPr/>
      <dgm:t>
        <a:bodyPr/>
        <a:lstStyle/>
        <a:p>
          <a:pPr algn="l"/>
          <a:r>
            <a:rPr lang="en-US" sz="2800" b="0" i="0" u="none" dirty="0"/>
            <a:t>           Patients</a:t>
          </a:r>
          <a:endParaRPr lang="en-US" sz="2800" u="none" dirty="0"/>
        </a:p>
      </dgm:t>
    </dgm:pt>
    <dgm:pt modelId="{FD5BA26A-C1F2-4020-A51F-641FF35B9A60}" type="parTrans" cxnId="{DE776D3B-0656-46EA-92D3-34BCE6940E3D}">
      <dgm:prSet/>
      <dgm:spPr/>
      <dgm:t>
        <a:bodyPr/>
        <a:lstStyle/>
        <a:p>
          <a:endParaRPr lang="en-US"/>
        </a:p>
      </dgm:t>
    </dgm:pt>
    <dgm:pt modelId="{E9052E9D-CA02-4BF1-9103-CBB90910CAA0}" type="sibTrans" cxnId="{DE776D3B-0656-46EA-92D3-34BCE6940E3D}">
      <dgm:prSet/>
      <dgm:spPr/>
      <dgm:t>
        <a:bodyPr/>
        <a:lstStyle/>
        <a:p>
          <a:endParaRPr lang="en-US"/>
        </a:p>
      </dgm:t>
    </dgm:pt>
    <dgm:pt modelId="{02335A38-E6A7-4DD6-8E1D-A4AC9567147A}">
      <dgm:prSet custT="1"/>
      <dgm:spPr/>
      <dgm:t>
        <a:bodyPr/>
        <a:lstStyle/>
        <a:p>
          <a:r>
            <a:rPr lang="en-US" sz="1600" b="0" i="0" dirty="0"/>
            <a:t>Not sold on its effectiveness</a:t>
          </a:r>
          <a:endParaRPr lang="en-US" sz="1600" dirty="0"/>
        </a:p>
      </dgm:t>
    </dgm:pt>
    <dgm:pt modelId="{BAA8C09C-5C05-4BB3-BAB3-7B4E9ADA8039}" type="parTrans" cxnId="{F0AABAD5-B17B-4D5F-B238-C7719F59ABFF}">
      <dgm:prSet/>
      <dgm:spPr/>
      <dgm:t>
        <a:bodyPr/>
        <a:lstStyle/>
        <a:p>
          <a:endParaRPr lang="en-US"/>
        </a:p>
      </dgm:t>
    </dgm:pt>
    <dgm:pt modelId="{2CFA2085-14E6-49A3-834D-E1693162345F}" type="sibTrans" cxnId="{F0AABAD5-B17B-4D5F-B238-C7719F59ABFF}">
      <dgm:prSet/>
      <dgm:spPr/>
      <dgm:t>
        <a:bodyPr/>
        <a:lstStyle/>
        <a:p>
          <a:endParaRPr lang="en-US"/>
        </a:p>
      </dgm:t>
    </dgm:pt>
    <dgm:pt modelId="{B430B240-538C-4FE3-A4C0-FCF7E6AF5F5B}">
      <dgm:prSet custT="1"/>
      <dgm:spPr/>
      <dgm:t>
        <a:bodyPr/>
        <a:lstStyle/>
        <a:p>
          <a:r>
            <a:rPr lang="en-US" sz="1600" b="0" i="0" dirty="0"/>
            <a:t>Take cues from their providers on telehealth</a:t>
          </a:r>
          <a:endParaRPr lang="en-US" sz="1600" dirty="0"/>
        </a:p>
      </dgm:t>
    </dgm:pt>
    <dgm:pt modelId="{6B065A32-280A-4E0C-BA1E-2AACAD351884}" type="parTrans" cxnId="{3DF2A191-E00F-4E62-9DC8-350D3953AF41}">
      <dgm:prSet/>
      <dgm:spPr/>
      <dgm:t>
        <a:bodyPr/>
        <a:lstStyle/>
        <a:p>
          <a:endParaRPr lang="en-US"/>
        </a:p>
      </dgm:t>
    </dgm:pt>
    <dgm:pt modelId="{63AC572F-706F-43AD-9B1C-22A114FC2367}" type="sibTrans" cxnId="{3DF2A191-E00F-4E62-9DC8-350D3953AF41}">
      <dgm:prSet/>
      <dgm:spPr/>
      <dgm:t>
        <a:bodyPr/>
        <a:lstStyle/>
        <a:p>
          <a:endParaRPr lang="en-US"/>
        </a:p>
      </dgm:t>
    </dgm:pt>
    <dgm:pt modelId="{014633C3-5DA2-4B1D-B794-C63854A3B0B2}">
      <dgm:prSet custT="1"/>
      <dgm:spPr/>
      <dgm:t>
        <a:bodyPr/>
        <a:lstStyle/>
        <a:p>
          <a:r>
            <a:rPr lang="en-US" sz="1600" dirty="0"/>
            <a:t>Insurance/provider does not offer telehealth services</a:t>
          </a:r>
        </a:p>
      </dgm:t>
    </dgm:pt>
    <dgm:pt modelId="{09640197-6317-4CAE-9254-ECCCFE076995}" type="parTrans" cxnId="{6583A340-3056-480A-BCAC-4D234BA1A824}">
      <dgm:prSet/>
      <dgm:spPr/>
      <dgm:t>
        <a:bodyPr/>
        <a:lstStyle/>
        <a:p>
          <a:endParaRPr lang="en-US"/>
        </a:p>
      </dgm:t>
    </dgm:pt>
    <dgm:pt modelId="{4740B2C1-F9F1-41BE-A2C9-856CC93D8D75}" type="sibTrans" cxnId="{6583A340-3056-480A-BCAC-4D234BA1A824}">
      <dgm:prSet/>
      <dgm:spPr/>
      <dgm:t>
        <a:bodyPr/>
        <a:lstStyle/>
        <a:p>
          <a:endParaRPr lang="en-US"/>
        </a:p>
      </dgm:t>
    </dgm:pt>
    <dgm:pt modelId="{B7453823-D09D-4A00-862C-7E8B61CD4C8E}">
      <dgm:prSet custT="1"/>
      <dgm:spPr/>
      <dgm:t>
        <a:bodyPr/>
        <a:lstStyle/>
        <a:p>
          <a:r>
            <a:rPr lang="en-US" sz="1600" b="0" i="0" dirty="0"/>
            <a:t>Can’t access the technology or broadband necessary</a:t>
          </a:r>
          <a:endParaRPr lang="en-US" sz="1600" dirty="0"/>
        </a:p>
      </dgm:t>
    </dgm:pt>
    <dgm:pt modelId="{F5AE21F9-3AE5-49AC-A5B8-A51E2C7B599E}" type="parTrans" cxnId="{AF744F0B-D8EC-478B-8F8E-2CB367997F75}">
      <dgm:prSet/>
      <dgm:spPr/>
      <dgm:t>
        <a:bodyPr/>
        <a:lstStyle/>
        <a:p>
          <a:endParaRPr lang="en-US"/>
        </a:p>
      </dgm:t>
    </dgm:pt>
    <dgm:pt modelId="{09D46F26-78CD-4A04-8518-0A8D890A8EB1}" type="sibTrans" cxnId="{AF744F0B-D8EC-478B-8F8E-2CB367997F75}">
      <dgm:prSet/>
      <dgm:spPr/>
      <dgm:t>
        <a:bodyPr/>
        <a:lstStyle/>
        <a:p>
          <a:endParaRPr lang="en-US"/>
        </a:p>
      </dgm:t>
    </dgm:pt>
    <dgm:pt modelId="{C71DC1BB-F2EF-48A8-9B13-65184EE77F43}">
      <dgm:prSet custT="1"/>
      <dgm:spPr/>
      <dgm:t>
        <a:bodyPr/>
        <a:lstStyle/>
        <a:p>
          <a:r>
            <a:rPr lang="en-US" sz="1600" b="0" i="0" dirty="0"/>
            <a:t>Do not understand the technology</a:t>
          </a:r>
          <a:endParaRPr lang="en-US" sz="1600" dirty="0"/>
        </a:p>
      </dgm:t>
    </dgm:pt>
    <dgm:pt modelId="{EE5297EB-BB20-45B4-8B97-315DA0718DE1}" type="parTrans" cxnId="{FF21C219-5EB6-4575-8632-E37C4F75A42D}">
      <dgm:prSet/>
      <dgm:spPr/>
      <dgm:t>
        <a:bodyPr/>
        <a:lstStyle/>
        <a:p>
          <a:endParaRPr lang="en-US"/>
        </a:p>
      </dgm:t>
    </dgm:pt>
    <dgm:pt modelId="{C1DEC8FF-B875-4CA6-A5FA-25FBB6C3FC8B}" type="sibTrans" cxnId="{FF21C219-5EB6-4575-8632-E37C4F75A42D}">
      <dgm:prSet/>
      <dgm:spPr/>
      <dgm:t>
        <a:bodyPr/>
        <a:lstStyle/>
        <a:p>
          <a:endParaRPr lang="en-US"/>
        </a:p>
      </dgm:t>
    </dgm:pt>
    <dgm:pt modelId="{B9327A36-C0D3-42F3-8019-D946CA94E7C5}" type="pres">
      <dgm:prSet presAssocID="{05E273B1-AA7E-4C91-9B23-BA6A3399C879}" presName="diagram" presStyleCnt="0">
        <dgm:presLayoutVars>
          <dgm:dir/>
          <dgm:animLvl val="lvl"/>
          <dgm:resizeHandles val="exact"/>
        </dgm:presLayoutVars>
      </dgm:prSet>
      <dgm:spPr/>
      <dgm:t>
        <a:bodyPr/>
        <a:lstStyle/>
        <a:p>
          <a:endParaRPr lang="en-US"/>
        </a:p>
      </dgm:t>
    </dgm:pt>
    <dgm:pt modelId="{7C8A8C61-006E-46A0-B359-D3C761524F46}" type="pres">
      <dgm:prSet presAssocID="{B0E1D81A-6B3E-4DB2-BDCB-280EED11D0FC}" presName="compNode" presStyleCnt="0"/>
      <dgm:spPr/>
    </dgm:pt>
    <dgm:pt modelId="{FB08E6FC-C283-4170-BFF7-51C94F790D47}" type="pres">
      <dgm:prSet presAssocID="{B0E1D81A-6B3E-4DB2-BDCB-280EED11D0FC}" presName="childRect" presStyleLbl="bgAcc1" presStyleIdx="0" presStyleCnt="1" custScaleY="122005" custLinFactNeighborX="-7659" custLinFactNeighborY="8360">
        <dgm:presLayoutVars>
          <dgm:bulletEnabled val="1"/>
        </dgm:presLayoutVars>
      </dgm:prSet>
      <dgm:spPr/>
      <dgm:t>
        <a:bodyPr/>
        <a:lstStyle/>
        <a:p>
          <a:endParaRPr lang="en-US"/>
        </a:p>
      </dgm:t>
    </dgm:pt>
    <dgm:pt modelId="{9FD537EC-D05E-4FE2-B330-B8F6A28585C1}" type="pres">
      <dgm:prSet presAssocID="{B0E1D81A-6B3E-4DB2-BDCB-280EED11D0FC}" presName="parentText" presStyleLbl="node1" presStyleIdx="0" presStyleCnt="0">
        <dgm:presLayoutVars>
          <dgm:chMax val="0"/>
          <dgm:bulletEnabled val="1"/>
        </dgm:presLayoutVars>
      </dgm:prSet>
      <dgm:spPr/>
      <dgm:t>
        <a:bodyPr/>
        <a:lstStyle/>
        <a:p>
          <a:endParaRPr lang="en-US"/>
        </a:p>
      </dgm:t>
    </dgm:pt>
    <dgm:pt modelId="{435BCDEB-8061-470A-B883-12581DC6F645}" type="pres">
      <dgm:prSet presAssocID="{B0E1D81A-6B3E-4DB2-BDCB-280EED11D0FC}" presName="parentRect" presStyleLbl="alignNode1" presStyleIdx="0" presStyleCnt="1" custScaleX="116961" custScaleY="65237" custLinFactNeighborX="-35862" custLinFactNeighborY="10394"/>
      <dgm:spPr/>
      <dgm:t>
        <a:bodyPr/>
        <a:lstStyle/>
        <a:p>
          <a:endParaRPr lang="en-US"/>
        </a:p>
      </dgm:t>
    </dgm:pt>
    <dgm:pt modelId="{D1EEE7AB-4665-4AF9-BB1D-774966C1E08C}" type="pres">
      <dgm:prSet presAssocID="{B0E1D81A-6B3E-4DB2-BDCB-280EED11D0FC}" presName="adorn" presStyleLbl="fgAccFollowNode1" presStyleIdx="0" presStyleCnt="1" custScaleX="52903" custScaleY="40871" custLinFactNeighborX="-14702" custLinFactNeighborY="-843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Heart with pulse"/>
        </a:ext>
      </dgm:extLst>
    </dgm:pt>
  </dgm:ptLst>
  <dgm:cxnLst>
    <dgm:cxn modelId="{B6D64B96-65CD-49AA-BA8F-8969C713D14F}" type="presOf" srcId="{B430B240-538C-4FE3-A4C0-FCF7E6AF5F5B}" destId="{FB08E6FC-C283-4170-BFF7-51C94F790D47}" srcOrd="0" destOrd="0" presId="urn:microsoft.com/office/officeart/2005/8/layout/bList2"/>
    <dgm:cxn modelId="{3DF2A191-E00F-4E62-9DC8-350D3953AF41}" srcId="{B0E1D81A-6B3E-4DB2-BDCB-280EED11D0FC}" destId="{B430B240-538C-4FE3-A4C0-FCF7E6AF5F5B}" srcOrd="0" destOrd="0" parTransId="{6B065A32-280A-4E0C-BA1E-2AACAD351884}" sibTransId="{63AC572F-706F-43AD-9B1C-22A114FC2367}"/>
    <dgm:cxn modelId="{DE776D3B-0656-46EA-92D3-34BCE6940E3D}" srcId="{05E273B1-AA7E-4C91-9B23-BA6A3399C879}" destId="{B0E1D81A-6B3E-4DB2-BDCB-280EED11D0FC}" srcOrd="0" destOrd="0" parTransId="{FD5BA26A-C1F2-4020-A51F-641FF35B9A60}" sibTransId="{E9052E9D-CA02-4BF1-9103-CBB90910CAA0}"/>
    <dgm:cxn modelId="{33EE63D9-91EF-4445-B148-9F7E633B7CA8}" type="presOf" srcId="{B7453823-D09D-4A00-862C-7E8B61CD4C8E}" destId="{FB08E6FC-C283-4170-BFF7-51C94F790D47}" srcOrd="0" destOrd="2" presId="urn:microsoft.com/office/officeart/2005/8/layout/bList2"/>
    <dgm:cxn modelId="{FF21C219-5EB6-4575-8632-E37C4F75A42D}" srcId="{B0E1D81A-6B3E-4DB2-BDCB-280EED11D0FC}" destId="{C71DC1BB-F2EF-48A8-9B13-65184EE77F43}" srcOrd="3" destOrd="0" parTransId="{EE5297EB-BB20-45B4-8B97-315DA0718DE1}" sibTransId="{C1DEC8FF-B875-4CA6-A5FA-25FBB6C3FC8B}"/>
    <dgm:cxn modelId="{EC2D6040-C45F-46AB-AF6D-5355AF3FC64F}" type="presOf" srcId="{C71DC1BB-F2EF-48A8-9B13-65184EE77F43}" destId="{FB08E6FC-C283-4170-BFF7-51C94F790D47}" srcOrd="0" destOrd="3" presId="urn:microsoft.com/office/officeart/2005/8/layout/bList2"/>
    <dgm:cxn modelId="{6583A340-3056-480A-BCAC-4D234BA1A824}" srcId="{B0E1D81A-6B3E-4DB2-BDCB-280EED11D0FC}" destId="{014633C3-5DA2-4B1D-B794-C63854A3B0B2}" srcOrd="1" destOrd="0" parTransId="{09640197-6317-4CAE-9254-ECCCFE076995}" sibTransId="{4740B2C1-F9F1-41BE-A2C9-856CC93D8D75}"/>
    <dgm:cxn modelId="{487B033F-38DB-42E7-9541-BA4EFBB988E1}" type="presOf" srcId="{014633C3-5DA2-4B1D-B794-C63854A3B0B2}" destId="{FB08E6FC-C283-4170-BFF7-51C94F790D47}" srcOrd="0" destOrd="1" presId="urn:microsoft.com/office/officeart/2005/8/layout/bList2"/>
    <dgm:cxn modelId="{F3AE5086-E638-4C77-AAE7-1C80D64A396E}" type="presOf" srcId="{B0E1D81A-6B3E-4DB2-BDCB-280EED11D0FC}" destId="{435BCDEB-8061-470A-B883-12581DC6F645}" srcOrd="1" destOrd="0" presId="urn:microsoft.com/office/officeart/2005/8/layout/bList2"/>
    <dgm:cxn modelId="{F0AABAD5-B17B-4D5F-B238-C7719F59ABFF}" srcId="{B0E1D81A-6B3E-4DB2-BDCB-280EED11D0FC}" destId="{02335A38-E6A7-4DD6-8E1D-A4AC9567147A}" srcOrd="4" destOrd="0" parTransId="{BAA8C09C-5C05-4BB3-BAB3-7B4E9ADA8039}" sibTransId="{2CFA2085-14E6-49A3-834D-E1693162345F}"/>
    <dgm:cxn modelId="{5E787690-AF81-43DF-B6BF-18D1DE15D285}" type="presOf" srcId="{B0E1D81A-6B3E-4DB2-BDCB-280EED11D0FC}" destId="{9FD537EC-D05E-4FE2-B330-B8F6A28585C1}" srcOrd="0" destOrd="0" presId="urn:microsoft.com/office/officeart/2005/8/layout/bList2"/>
    <dgm:cxn modelId="{131CCB31-825E-4837-9DA9-07D364F7D86D}" type="presOf" srcId="{05E273B1-AA7E-4C91-9B23-BA6A3399C879}" destId="{B9327A36-C0D3-42F3-8019-D946CA94E7C5}" srcOrd="0" destOrd="0" presId="urn:microsoft.com/office/officeart/2005/8/layout/bList2"/>
    <dgm:cxn modelId="{AF744F0B-D8EC-478B-8F8E-2CB367997F75}" srcId="{B0E1D81A-6B3E-4DB2-BDCB-280EED11D0FC}" destId="{B7453823-D09D-4A00-862C-7E8B61CD4C8E}" srcOrd="2" destOrd="0" parTransId="{F5AE21F9-3AE5-49AC-A5B8-A51E2C7B599E}" sibTransId="{09D46F26-78CD-4A04-8518-0A8D890A8EB1}"/>
    <dgm:cxn modelId="{FEA60B5C-7F79-44F9-96B8-E55FFCCA8D9D}" type="presOf" srcId="{02335A38-E6A7-4DD6-8E1D-A4AC9567147A}" destId="{FB08E6FC-C283-4170-BFF7-51C94F790D47}" srcOrd="0" destOrd="4" presId="urn:microsoft.com/office/officeart/2005/8/layout/bList2"/>
    <dgm:cxn modelId="{BE3B7576-2250-44B7-ABD2-31AF11C36BF9}" type="presParOf" srcId="{B9327A36-C0D3-42F3-8019-D946CA94E7C5}" destId="{7C8A8C61-006E-46A0-B359-D3C761524F46}" srcOrd="0" destOrd="0" presId="urn:microsoft.com/office/officeart/2005/8/layout/bList2"/>
    <dgm:cxn modelId="{A9D60D5C-7FB9-4A9E-A90D-9C8756C61451}" type="presParOf" srcId="{7C8A8C61-006E-46A0-B359-D3C761524F46}" destId="{FB08E6FC-C283-4170-BFF7-51C94F790D47}" srcOrd="0" destOrd="0" presId="urn:microsoft.com/office/officeart/2005/8/layout/bList2"/>
    <dgm:cxn modelId="{5CDAD75D-6C66-4756-82EC-8A8926F2DC00}" type="presParOf" srcId="{7C8A8C61-006E-46A0-B359-D3C761524F46}" destId="{9FD537EC-D05E-4FE2-B330-B8F6A28585C1}" srcOrd="1" destOrd="0" presId="urn:microsoft.com/office/officeart/2005/8/layout/bList2"/>
    <dgm:cxn modelId="{40796B7A-D644-4FFB-819B-347D7F8C6F21}" type="presParOf" srcId="{7C8A8C61-006E-46A0-B359-D3C761524F46}" destId="{435BCDEB-8061-470A-B883-12581DC6F645}" srcOrd="2" destOrd="0" presId="urn:microsoft.com/office/officeart/2005/8/layout/bList2"/>
    <dgm:cxn modelId="{38D491F3-0601-4273-8329-CB3EE428392D}" type="presParOf" srcId="{7C8A8C61-006E-46A0-B359-D3C761524F46}" destId="{D1EEE7AB-4665-4AF9-BB1D-774966C1E08C}"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5B5CA8-6383-4134-BC2C-4F282AFA6B99}" type="doc">
      <dgm:prSet loTypeId="urn:microsoft.com/office/officeart/2005/8/layout/hList7" loCatId="list" qsTypeId="urn:microsoft.com/office/officeart/2005/8/quickstyle/simple2" qsCatId="simple" csTypeId="urn:microsoft.com/office/officeart/2005/8/colors/accent0_3" csCatId="mainScheme" phldr="1"/>
      <dgm:spPr/>
      <dgm:t>
        <a:bodyPr/>
        <a:lstStyle/>
        <a:p>
          <a:endParaRPr lang="en-US"/>
        </a:p>
      </dgm:t>
    </dgm:pt>
    <dgm:pt modelId="{54D9CBDE-3EFA-4D70-9382-BB67E3A0E4F5}">
      <dgm:prSet/>
      <dgm:spPr/>
      <dgm:t>
        <a:bodyPr/>
        <a:lstStyle/>
        <a:p>
          <a:r>
            <a:rPr lang="en-US" b="0" i="0"/>
            <a:t>Originating site location, or the location of the patient.  Currently, Medicare has higher originating site locations than the VA, meaning patients must travel, albeit shorter distances, to approved locations in order to be seen</a:t>
          </a:r>
          <a:endParaRPr lang="en-US"/>
        </a:p>
      </dgm:t>
    </dgm:pt>
    <dgm:pt modelId="{21DA6AF3-6EEC-45F7-9D9D-6D7935083C2A}" type="parTrans" cxnId="{93114834-9202-4209-B6DD-5B3F424015C8}">
      <dgm:prSet/>
      <dgm:spPr/>
      <dgm:t>
        <a:bodyPr/>
        <a:lstStyle/>
        <a:p>
          <a:endParaRPr lang="en-US"/>
        </a:p>
      </dgm:t>
    </dgm:pt>
    <dgm:pt modelId="{25E1E4B8-AD22-4D04-BDB3-0D7F768CD6E5}" type="sibTrans" cxnId="{93114834-9202-4209-B6DD-5B3F424015C8}">
      <dgm:prSet/>
      <dgm:spPr/>
      <dgm:t>
        <a:bodyPr/>
        <a:lstStyle/>
        <a:p>
          <a:endParaRPr lang="en-US"/>
        </a:p>
      </dgm:t>
    </dgm:pt>
    <dgm:pt modelId="{6B51E519-38B5-471A-93C5-764912C5033F}">
      <dgm:prSet/>
      <dgm:spPr/>
      <dgm:t>
        <a:bodyPr/>
        <a:lstStyle/>
        <a:p>
          <a:r>
            <a:rPr lang="en-US" b="0" i="0"/>
            <a:t>As VA providers are salaried differently than private and practice-based healthcare providers, they do not face the same reimbursement barriers as their counterparts who accept public and private insurance plans</a:t>
          </a:r>
          <a:endParaRPr lang="en-US"/>
        </a:p>
      </dgm:t>
    </dgm:pt>
    <dgm:pt modelId="{4253FB55-B9B5-468A-B25D-51354E66B667}" type="parTrans" cxnId="{3B9675EC-88DD-4113-A1B9-962D17751189}">
      <dgm:prSet/>
      <dgm:spPr/>
      <dgm:t>
        <a:bodyPr/>
        <a:lstStyle/>
        <a:p>
          <a:endParaRPr lang="en-US"/>
        </a:p>
      </dgm:t>
    </dgm:pt>
    <dgm:pt modelId="{B5B2E42B-76A9-4116-A2AE-DFF52004F632}" type="sibTrans" cxnId="{3B9675EC-88DD-4113-A1B9-962D17751189}">
      <dgm:prSet/>
      <dgm:spPr/>
      <dgm:t>
        <a:bodyPr/>
        <a:lstStyle/>
        <a:p>
          <a:endParaRPr lang="en-US"/>
        </a:p>
      </dgm:t>
    </dgm:pt>
    <dgm:pt modelId="{AE6BA2E0-652A-46FE-8AA3-DF66FC2DEA4F}">
      <dgm:prSet/>
      <dgm:spPr/>
      <dgm:t>
        <a:bodyPr/>
        <a:lstStyle/>
        <a:p>
          <a:r>
            <a:rPr lang="en-US" b="0" i="0" dirty="0"/>
            <a:t>As of 2018, VA providers could operate without consideration of individual state licensing laws</a:t>
          </a:r>
          <a:endParaRPr lang="en-US" dirty="0"/>
        </a:p>
      </dgm:t>
    </dgm:pt>
    <dgm:pt modelId="{2D2023C6-DBE8-4298-8C70-E91FF919B554}" type="parTrans" cxnId="{11CEC938-CBED-40A4-97D3-F6B7318DB8A9}">
      <dgm:prSet/>
      <dgm:spPr/>
      <dgm:t>
        <a:bodyPr/>
        <a:lstStyle/>
        <a:p>
          <a:endParaRPr lang="en-US"/>
        </a:p>
      </dgm:t>
    </dgm:pt>
    <dgm:pt modelId="{05B7824E-E8BA-4776-8DB7-F2F521411C7C}" type="sibTrans" cxnId="{11CEC938-CBED-40A4-97D3-F6B7318DB8A9}">
      <dgm:prSet/>
      <dgm:spPr/>
      <dgm:t>
        <a:bodyPr/>
        <a:lstStyle/>
        <a:p>
          <a:endParaRPr lang="en-US"/>
        </a:p>
      </dgm:t>
    </dgm:pt>
    <dgm:pt modelId="{E6E7992D-C18A-4B02-A898-1C649F6F1175}" type="pres">
      <dgm:prSet presAssocID="{F55B5CA8-6383-4134-BC2C-4F282AFA6B99}" presName="Name0" presStyleCnt="0">
        <dgm:presLayoutVars>
          <dgm:dir/>
          <dgm:resizeHandles val="exact"/>
        </dgm:presLayoutVars>
      </dgm:prSet>
      <dgm:spPr/>
      <dgm:t>
        <a:bodyPr/>
        <a:lstStyle/>
        <a:p>
          <a:endParaRPr lang="en-US"/>
        </a:p>
      </dgm:t>
    </dgm:pt>
    <dgm:pt modelId="{2C358734-00AC-4EA3-AF3D-A75ED49EA97C}" type="pres">
      <dgm:prSet presAssocID="{F55B5CA8-6383-4134-BC2C-4F282AFA6B99}" presName="fgShape" presStyleLbl="fgShp" presStyleIdx="0" presStyleCnt="1"/>
      <dgm:spPr>
        <a:solidFill>
          <a:schemeClr val="bg2"/>
        </a:solidFill>
      </dgm:spPr>
    </dgm:pt>
    <dgm:pt modelId="{4935ABF7-8F02-4547-B6D6-3DCD8DF63CB6}" type="pres">
      <dgm:prSet presAssocID="{F55B5CA8-6383-4134-BC2C-4F282AFA6B99}" presName="linComp" presStyleCnt="0"/>
      <dgm:spPr/>
    </dgm:pt>
    <dgm:pt modelId="{0E692CEF-14E1-481C-9B76-DBAF7FF4DDA9}" type="pres">
      <dgm:prSet presAssocID="{54D9CBDE-3EFA-4D70-9382-BB67E3A0E4F5}" presName="compNode" presStyleCnt="0"/>
      <dgm:spPr/>
    </dgm:pt>
    <dgm:pt modelId="{FC11CB4A-5B9C-44A9-AEC2-A41B4FEF5D2C}" type="pres">
      <dgm:prSet presAssocID="{54D9CBDE-3EFA-4D70-9382-BB67E3A0E4F5}" presName="bkgdShape" presStyleLbl="node1" presStyleIdx="0" presStyleCnt="3"/>
      <dgm:spPr/>
      <dgm:t>
        <a:bodyPr/>
        <a:lstStyle/>
        <a:p>
          <a:endParaRPr lang="en-US"/>
        </a:p>
      </dgm:t>
    </dgm:pt>
    <dgm:pt modelId="{468E06F8-7E06-437B-89BE-270D2734F456}" type="pres">
      <dgm:prSet presAssocID="{54D9CBDE-3EFA-4D70-9382-BB67E3A0E4F5}" presName="nodeTx" presStyleLbl="node1" presStyleIdx="0" presStyleCnt="3">
        <dgm:presLayoutVars>
          <dgm:bulletEnabled val="1"/>
        </dgm:presLayoutVars>
      </dgm:prSet>
      <dgm:spPr/>
      <dgm:t>
        <a:bodyPr/>
        <a:lstStyle/>
        <a:p>
          <a:endParaRPr lang="en-US"/>
        </a:p>
      </dgm:t>
    </dgm:pt>
    <dgm:pt modelId="{14EEC6C8-865A-42C8-9F64-968047273348}" type="pres">
      <dgm:prSet presAssocID="{54D9CBDE-3EFA-4D70-9382-BB67E3A0E4F5}" presName="invisiNode" presStyleLbl="node1" presStyleIdx="0" presStyleCnt="3"/>
      <dgm:spPr/>
    </dgm:pt>
    <dgm:pt modelId="{6EBD175D-3429-402D-8849-1FFD71B1854D}" type="pres">
      <dgm:prSet presAssocID="{54D9CBDE-3EFA-4D70-9382-BB67E3A0E4F5}"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House"/>
        </a:ext>
      </dgm:extLst>
    </dgm:pt>
    <dgm:pt modelId="{2DD1EFB8-97F5-432C-AB81-7F2D90C4E828}" type="pres">
      <dgm:prSet presAssocID="{25E1E4B8-AD22-4D04-BDB3-0D7F768CD6E5}" presName="sibTrans" presStyleLbl="sibTrans2D1" presStyleIdx="0" presStyleCnt="0"/>
      <dgm:spPr/>
      <dgm:t>
        <a:bodyPr/>
        <a:lstStyle/>
        <a:p>
          <a:endParaRPr lang="en-US"/>
        </a:p>
      </dgm:t>
    </dgm:pt>
    <dgm:pt modelId="{20825E80-8021-41AA-9CE3-FB2DBEDC7F33}" type="pres">
      <dgm:prSet presAssocID="{6B51E519-38B5-471A-93C5-764912C5033F}" presName="compNode" presStyleCnt="0"/>
      <dgm:spPr/>
    </dgm:pt>
    <dgm:pt modelId="{19508CF6-83BB-4EAA-A994-B81612731383}" type="pres">
      <dgm:prSet presAssocID="{6B51E519-38B5-471A-93C5-764912C5033F}" presName="bkgdShape" presStyleLbl="node1" presStyleIdx="1" presStyleCnt="3"/>
      <dgm:spPr/>
      <dgm:t>
        <a:bodyPr/>
        <a:lstStyle/>
        <a:p>
          <a:endParaRPr lang="en-US"/>
        </a:p>
      </dgm:t>
    </dgm:pt>
    <dgm:pt modelId="{931C1935-210A-4067-9FFB-B42B90B9121D}" type="pres">
      <dgm:prSet presAssocID="{6B51E519-38B5-471A-93C5-764912C5033F}" presName="nodeTx" presStyleLbl="node1" presStyleIdx="1" presStyleCnt="3">
        <dgm:presLayoutVars>
          <dgm:bulletEnabled val="1"/>
        </dgm:presLayoutVars>
      </dgm:prSet>
      <dgm:spPr/>
      <dgm:t>
        <a:bodyPr/>
        <a:lstStyle/>
        <a:p>
          <a:endParaRPr lang="en-US"/>
        </a:p>
      </dgm:t>
    </dgm:pt>
    <dgm:pt modelId="{92324B62-1F18-4F15-967B-A6F1F33A2523}" type="pres">
      <dgm:prSet presAssocID="{6B51E519-38B5-471A-93C5-764912C5033F}" presName="invisiNode" presStyleLbl="node1" presStyleIdx="1" presStyleCnt="3"/>
      <dgm:spPr/>
    </dgm:pt>
    <dgm:pt modelId="{98A10E73-03ED-4E4D-9638-8312513E9A83}" type="pres">
      <dgm:prSet presAssocID="{6B51E519-38B5-471A-93C5-764912C5033F}"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Money"/>
        </a:ext>
      </dgm:extLst>
    </dgm:pt>
    <dgm:pt modelId="{5496FB28-BFAD-4A68-96A3-588CA4B72070}" type="pres">
      <dgm:prSet presAssocID="{B5B2E42B-76A9-4116-A2AE-DFF52004F632}" presName="sibTrans" presStyleLbl="sibTrans2D1" presStyleIdx="0" presStyleCnt="0"/>
      <dgm:spPr/>
      <dgm:t>
        <a:bodyPr/>
        <a:lstStyle/>
        <a:p>
          <a:endParaRPr lang="en-US"/>
        </a:p>
      </dgm:t>
    </dgm:pt>
    <dgm:pt modelId="{910C20DB-3B20-45AA-9D12-8B57BA5F39B8}" type="pres">
      <dgm:prSet presAssocID="{AE6BA2E0-652A-46FE-8AA3-DF66FC2DEA4F}" presName="compNode" presStyleCnt="0"/>
      <dgm:spPr/>
    </dgm:pt>
    <dgm:pt modelId="{583D7596-3EF4-46C6-97D4-BEC11B6AFBB8}" type="pres">
      <dgm:prSet presAssocID="{AE6BA2E0-652A-46FE-8AA3-DF66FC2DEA4F}" presName="bkgdShape" presStyleLbl="node1" presStyleIdx="2" presStyleCnt="3"/>
      <dgm:spPr/>
      <dgm:t>
        <a:bodyPr/>
        <a:lstStyle/>
        <a:p>
          <a:endParaRPr lang="en-US"/>
        </a:p>
      </dgm:t>
    </dgm:pt>
    <dgm:pt modelId="{1EFC4519-E55B-4AEC-9415-CEC7995EF055}" type="pres">
      <dgm:prSet presAssocID="{AE6BA2E0-652A-46FE-8AA3-DF66FC2DEA4F}" presName="nodeTx" presStyleLbl="node1" presStyleIdx="2" presStyleCnt="3">
        <dgm:presLayoutVars>
          <dgm:bulletEnabled val="1"/>
        </dgm:presLayoutVars>
      </dgm:prSet>
      <dgm:spPr/>
      <dgm:t>
        <a:bodyPr/>
        <a:lstStyle/>
        <a:p>
          <a:endParaRPr lang="en-US"/>
        </a:p>
      </dgm:t>
    </dgm:pt>
    <dgm:pt modelId="{8CE528D2-87A1-4906-BE9E-5AB2566E7E02}" type="pres">
      <dgm:prSet presAssocID="{AE6BA2E0-652A-46FE-8AA3-DF66FC2DEA4F}" presName="invisiNode" presStyleLbl="node1" presStyleIdx="2" presStyleCnt="3"/>
      <dgm:spPr/>
    </dgm:pt>
    <dgm:pt modelId="{76E20736-E512-4572-A66F-7A11C963B2E4}" type="pres">
      <dgm:prSet presAssocID="{AE6BA2E0-652A-46FE-8AA3-DF66FC2DEA4F}"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Transfer"/>
        </a:ext>
      </dgm:extLst>
    </dgm:pt>
  </dgm:ptLst>
  <dgm:cxnLst>
    <dgm:cxn modelId="{7876C139-E7EA-4BDC-BAFA-EA0665EE7078}" type="presOf" srcId="{6B51E519-38B5-471A-93C5-764912C5033F}" destId="{19508CF6-83BB-4EAA-A994-B81612731383}" srcOrd="0" destOrd="0" presId="urn:microsoft.com/office/officeart/2005/8/layout/hList7"/>
    <dgm:cxn modelId="{3B9675EC-88DD-4113-A1B9-962D17751189}" srcId="{F55B5CA8-6383-4134-BC2C-4F282AFA6B99}" destId="{6B51E519-38B5-471A-93C5-764912C5033F}" srcOrd="1" destOrd="0" parTransId="{4253FB55-B9B5-468A-B25D-51354E66B667}" sibTransId="{B5B2E42B-76A9-4116-A2AE-DFF52004F632}"/>
    <dgm:cxn modelId="{B83B577B-1830-48E2-9B67-E142F5C35553}" type="presOf" srcId="{54D9CBDE-3EFA-4D70-9382-BB67E3A0E4F5}" destId="{468E06F8-7E06-437B-89BE-270D2734F456}" srcOrd="1" destOrd="0" presId="urn:microsoft.com/office/officeart/2005/8/layout/hList7"/>
    <dgm:cxn modelId="{93114834-9202-4209-B6DD-5B3F424015C8}" srcId="{F55B5CA8-6383-4134-BC2C-4F282AFA6B99}" destId="{54D9CBDE-3EFA-4D70-9382-BB67E3A0E4F5}" srcOrd="0" destOrd="0" parTransId="{21DA6AF3-6EEC-45F7-9D9D-6D7935083C2A}" sibTransId="{25E1E4B8-AD22-4D04-BDB3-0D7F768CD6E5}"/>
    <dgm:cxn modelId="{B5BEC5E6-CE47-41AE-ABBB-54572F36EE76}" type="presOf" srcId="{AE6BA2E0-652A-46FE-8AA3-DF66FC2DEA4F}" destId="{1EFC4519-E55B-4AEC-9415-CEC7995EF055}" srcOrd="1" destOrd="0" presId="urn:microsoft.com/office/officeart/2005/8/layout/hList7"/>
    <dgm:cxn modelId="{FAC6F095-9CD6-42A5-A12C-BA790FF8C06A}" type="presOf" srcId="{AE6BA2E0-652A-46FE-8AA3-DF66FC2DEA4F}" destId="{583D7596-3EF4-46C6-97D4-BEC11B6AFBB8}" srcOrd="0" destOrd="0" presId="urn:microsoft.com/office/officeart/2005/8/layout/hList7"/>
    <dgm:cxn modelId="{5DB90FE7-2BC1-4CEF-B56D-BB7FE23ED699}" type="presOf" srcId="{54D9CBDE-3EFA-4D70-9382-BB67E3A0E4F5}" destId="{FC11CB4A-5B9C-44A9-AEC2-A41B4FEF5D2C}" srcOrd="0" destOrd="0" presId="urn:microsoft.com/office/officeart/2005/8/layout/hList7"/>
    <dgm:cxn modelId="{E312A7A9-C4E5-4A89-B9DF-FA823633DFC1}" type="presOf" srcId="{6B51E519-38B5-471A-93C5-764912C5033F}" destId="{931C1935-210A-4067-9FFB-B42B90B9121D}" srcOrd="1" destOrd="0" presId="urn:microsoft.com/office/officeart/2005/8/layout/hList7"/>
    <dgm:cxn modelId="{78008283-DA19-4653-BB97-CEA680645E5A}" type="presOf" srcId="{25E1E4B8-AD22-4D04-BDB3-0D7F768CD6E5}" destId="{2DD1EFB8-97F5-432C-AB81-7F2D90C4E828}" srcOrd="0" destOrd="0" presId="urn:microsoft.com/office/officeart/2005/8/layout/hList7"/>
    <dgm:cxn modelId="{3E947559-A5F0-4F60-8746-2B8192413101}" type="presOf" srcId="{B5B2E42B-76A9-4116-A2AE-DFF52004F632}" destId="{5496FB28-BFAD-4A68-96A3-588CA4B72070}" srcOrd="0" destOrd="0" presId="urn:microsoft.com/office/officeart/2005/8/layout/hList7"/>
    <dgm:cxn modelId="{EAABDA9F-40C0-4B51-89C8-0D048F4FFE7C}" type="presOf" srcId="{F55B5CA8-6383-4134-BC2C-4F282AFA6B99}" destId="{E6E7992D-C18A-4B02-A898-1C649F6F1175}" srcOrd="0" destOrd="0" presId="urn:microsoft.com/office/officeart/2005/8/layout/hList7"/>
    <dgm:cxn modelId="{11CEC938-CBED-40A4-97D3-F6B7318DB8A9}" srcId="{F55B5CA8-6383-4134-BC2C-4F282AFA6B99}" destId="{AE6BA2E0-652A-46FE-8AA3-DF66FC2DEA4F}" srcOrd="2" destOrd="0" parTransId="{2D2023C6-DBE8-4298-8C70-E91FF919B554}" sibTransId="{05B7824E-E8BA-4776-8DB7-F2F521411C7C}"/>
    <dgm:cxn modelId="{14604A30-F836-41E7-A3C8-7AE541BF86CF}" type="presParOf" srcId="{E6E7992D-C18A-4B02-A898-1C649F6F1175}" destId="{2C358734-00AC-4EA3-AF3D-A75ED49EA97C}" srcOrd="0" destOrd="0" presId="urn:microsoft.com/office/officeart/2005/8/layout/hList7"/>
    <dgm:cxn modelId="{F1230140-EFCC-4DCA-B8D6-D1D3A6448D00}" type="presParOf" srcId="{E6E7992D-C18A-4B02-A898-1C649F6F1175}" destId="{4935ABF7-8F02-4547-B6D6-3DCD8DF63CB6}" srcOrd="1" destOrd="0" presId="urn:microsoft.com/office/officeart/2005/8/layout/hList7"/>
    <dgm:cxn modelId="{DB5D37EC-55B0-40CB-BB41-3366A9239269}" type="presParOf" srcId="{4935ABF7-8F02-4547-B6D6-3DCD8DF63CB6}" destId="{0E692CEF-14E1-481C-9B76-DBAF7FF4DDA9}" srcOrd="0" destOrd="0" presId="urn:microsoft.com/office/officeart/2005/8/layout/hList7"/>
    <dgm:cxn modelId="{FA9964B3-2CDC-4F6B-A7FB-D7762E57EFB8}" type="presParOf" srcId="{0E692CEF-14E1-481C-9B76-DBAF7FF4DDA9}" destId="{FC11CB4A-5B9C-44A9-AEC2-A41B4FEF5D2C}" srcOrd="0" destOrd="0" presId="urn:microsoft.com/office/officeart/2005/8/layout/hList7"/>
    <dgm:cxn modelId="{2C95AA48-B746-4CA5-BA2A-8246A8D95405}" type="presParOf" srcId="{0E692CEF-14E1-481C-9B76-DBAF7FF4DDA9}" destId="{468E06F8-7E06-437B-89BE-270D2734F456}" srcOrd="1" destOrd="0" presId="urn:microsoft.com/office/officeart/2005/8/layout/hList7"/>
    <dgm:cxn modelId="{836EBC06-AD1A-4ADF-BB88-4E1B9CF4E923}" type="presParOf" srcId="{0E692CEF-14E1-481C-9B76-DBAF7FF4DDA9}" destId="{14EEC6C8-865A-42C8-9F64-968047273348}" srcOrd="2" destOrd="0" presId="urn:microsoft.com/office/officeart/2005/8/layout/hList7"/>
    <dgm:cxn modelId="{6AB1180B-FDA8-40E7-BEC9-C65E65D3BBCC}" type="presParOf" srcId="{0E692CEF-14E1-481C-9B76-DBAF7FF4DDA9}" destId="{6EBD175D-3429-402D-8849-1FFD71B1854D}" srcOrd="3" destOrd="0" presId="urn:microsoft.com/office/officeart/2005/8/layout/hList7"/>
    <dgm:cxn modelId="{EE9B3204-F308-490F-8C17-841B79E4B04C}" type="presParOf" srcId="{4935ABF7-8F02-4547-B6D6-3DCD8DF63CB6}" destId="{2DD1EFB8-97F5-432C-AB81-7F2D90C4E828}" srcOrd="1" destOrd="0" presId="urn:microsoft.com/office/officeart/2005/8/layout/hList7"/>
    <dgm:cxn modelId="{19B382B7-6332-4A64-9645-65003F37B367}" type="presParOf" srcId="{4935ABF7-8F02-4547-B6D6-3DCD8DF63CB6}" destId="{20825E80-8021-41AA-9CE3-FB2DBEDC7F33}" srcOrd="2" destOrd="0" presId="urn:microsoft.com/office/officeart/2005/8/layout/hList7"/>
    <dgm:cxn modelId="{F678DAC3-D74D-4E57-9A04-828C78BE09A2}" type="presParOf" srcId="{20825E80-8021-41AA-9CE3-FB2DBEDC7F33}" destId="{19508CF6-83BB-4EAA-A994-B81612731383}" srcOrd="0" destOrd="0" presId="urn:microsoft.com/office/officeart/2005/8/layout/hList7"/>
    <dgm:cxn modelId="{8BFDCD2D-26D2-4418-AF85-A0C9BB6A5E8D}" type="presParOf" srcId="{20825E80-8021-41AA-9CE3-FB2DBEDC7F33}" destId="{931C1935-210A-4067-9FFB-B42B90B9121D}" srcOrd="1" destOrd="0" presId="urn:microsoft.com/office/officeart/2005/8/layout/hList7"/>
    <dgm:cxn modelId="{F08FEA77-8734-4A76-BCD4-87B8881D09B6}" type="presParOf" srcId="{20825E80-8021-41AA-9CE3-FB2DBEDC7F33}" destId="{92324B62-1F18-4F15-967B-A6F1F33A2523}" srcOrd="2" destOrd="0" presId="urn:microsoft.com/office/officeart/2005/8/layout/hList7"/>
    <dgm:cxn modelId="{0E42DC51-D11A-4662-BC7E-ACEAB1180ED4}" type="presParOf" srcId="{20825E80-8021-41AA-9CE3-FB2DBEDC7F33}" destId="{98A10E73-03ED-4E4D-9638-8312513E9A83}" srcOrd="3" destOrd="0" presId="urn:microsoft.com/office/officeart/2005/8/layout/hList7"/>
    <dgm:cxn modelId="{1735EBD6-805D-43DA-85AB-FC759AEBF988}" type="presParOf" srcId="{4935ABF7-8F02-4547-B6D6-3DCD8DF63CB6}" destId="{5496FB28-BFAD-4A68-96A3-588CA4B72070}" srcOrd="3" destOrd="0" presId="urn:microsoft.com/office/officeart/2005/8/layout/hList7"/>
    <dgm:cxn modelId="{E79E8E48-B037-4EF3-8452-D402202C6C45}" type="presParOf" srcId="{4935ABF7-8F02-4547-B6D6-3DCD8DF63CB6}" destId="{910C20DB-3B20-45AA-9D12-8B57BA5F39B8}" srcOrd="4" destOrd="0" presId="urn:microsoft.com/office/officeart/2005/8/layout/hList7"/>
    <dgm:cxn modelId="{8FDA8133-CFB6-4875-9D5C-C2D9EED3EE7F}" type="presParOf" srcId="{910C20DB-3B20-45AA-9D12-8B57BA5F39B8}" destId="{583D7596-3EF4-46C6-97D4-BEC11B6AFBB8}" srcOrd="0" destOrd="0" presId="urn:microsoft.com/office/officeart/2005/8/layout/hList7"/>
    <dgm:cxn modelId="{B047FAFC-3A7E-4C3C-A29B-B678507E3A22}" type="presParOf" srcId="{910C20DB-3B20-45AA-9D12-8B57BA5F39B8}" destId="{1EFC4519-E55B-4AEC-9415-CEC7995EF055}" srcOrd="1" destOrd="0" presId="urn:microsoft.com/office/officeart/2005/8/layout/hList7"/>
    <dgm:cxn modelId="{0E79B45B-0BAF-4C42-8A00-ACE9E1428DF5}" type="presParOf" srcId="{910C20DB-3B20-45AA-9D12-8B57BA5F39B8}" destId="{8CE528D2-87A1-4906-BE9E-5AB2566E7E02}" srcOrd="2" destOrd="0" presId="urn:microsoft.com/office/officeart/2005/8/layout/hList7"/>
    <dgm:cxn modelId="{C773A9C7-F167-4BC8-B53D-A77B04D2F0E4}" type="presParOf" srcId="{910C20DB-3B20-45AA-9D12-8B57BA5F39B8}" destId="{76E20736-E512-4572-A66F-7A11C963B2E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6F5CCB-6485-401A-AC4B-1F15006C31EC}" type="doc">
      <dgm:prSet loTypeId="urn:microsoft.com/office/officeart/2005/8/layout/venn1" loCatId="relationship" qsTypeId="urn:microsoft.com/office/officeart/2005/8/quickstyle/simple2" qsCatId="simple" csTypeId="urn:microsoft.com/office/officeart/2005/8/colors/accent0_3" csCatId="mainScheme"/>
      <dgm:spPr/>
      <dgm:t>
        <a:bodyPr/>
        <a:lstStyle/>
        <a:p>
          <a:endParaRPr lang="en-US"/>
        </a:p>
      </dgm:t>
    </dgm:pt>
    <dgm:pt modelId="{01C41DED-876C-407F-83CC-BFCF119739DC}">
      <dgm:prSet/>
      <dgm:spPr/>
      <dgm:t>
        <a:bodyPr/>
        <a:lstStyle/>
        <a:p>
          <a:r>
            <a:rPr lang="en-US" b="0" i="0" dirty="0"/>
            <a:t>Working with NGOs, FBOs, VSOs, and local businesses to form community partnerships</a:t>
          </a:r>
          <a:endParaRPr lang="en-US" dirty="0"/>
        </a:p>
      </dgm:t>
    </dgm:pt>
    <dgm:pt modelId="{3417D4BD-EC12-4431-9283-72B55A49A6E9}" type="parTrans" cxnId="{C61DD4F7-D3D4-4DD1-AEBE-25B939ADD8A1}">
      <dgm:prSet/>
      <dgm:spPr/>
      <dgm:t>
        <a:bodyPr/>
        <a:lstStyle/>
        <a:p>
          <a:endParaRPr lang="en-US"/>
        </a:p>
      </dgm:t>
    </dgm:pt>
    <dgm:pt modelId="{0B53074B-3035-4BD8-B086-2B0918E13141}" type="sibTrans" cxnId="{C61DD4F7-D3D4-4DD1-AEBE-25B939ADD8A1}">
      <dgm:prSet/>
      <dgm:spPr/>
      <dgm:t>
        <a:bodyPr/>
        <a:lstStyle/>
        <a:p>
          <a:endParaRPr lang="en-US"/>
        </a:p>
      </dgm:t>
    </dgm:pt>
    <dgm:pt modelId="{A44BB3D7-9128-42E2-9F6D-B47118761815}">
      <dgm:prSet/>
      <dgm:spPr/>
      <dgm:t>
        <a:bodyPr/>
        <a:lstStyle/>
        <a:p>
          <a:r>
            <a:rPr lang="en-US" b="0" i="0" dirty="0"/>
            <a:t>Telehealth laws and policies of individual states must be taken into consideration and accounted for</a:t>
          </a:r>
          <a:endParaRPr lang="en-US" dirty="0"/>
        </a:p>
      </dgm:t>
    </dgm:pt>
    <dgm:pt modelId="{A27DCF55-0671-4170-AA0D-D4621A30382B}" type="parTrans" cxnId="{C4A7EF9D-D114-4494-85C7-8C2A953EF57A}">
      <dgm:prSet/>
      <dgm:spPr/>
      <dgm:t>
        <a:bodyPr/>
        <a:lstStyle/>
        <a:p>
          <a:endParaRPr lang="en-US"/>
        </a:p>
      </dgm:t>
    </dgm:pt>
    <dgm:pt modelId="{CE90B733-1FFE-4508-A43E-DDFB0B608530}" type="sibTrans" cxnId="{C4A7EF9D-D114-4494-85C7-8C2A953EF57A}">
      <dgm:prSet/>
      <dgm:spPr/>
      <dgm:t>
        <a:bodyPr/>
        <a:lstStyle/>
        <a:p>
          <a:endParaRPr lang="en-US"/>
        </a:p>
      </dgm:t>
    </dgm:pt>
    <dgm:pt modelId="{EA910D0C-2CFE-4D04-BBC5-B9D99DFF4563}">
      <dgm:prSet/>
      <dgm:spPr/>
      <dgm:t>
        <a:bodyPr/>
        <a:lstStyle/>
        <a:p>
          <a:pPr algn="ctr"/>
          <a:r>
            <a:rPr lang="en-US" b="0" i="0" dirty="0"/>
            <a:t>Private insurance providers adopting telehealth best practices </a:t>
          </a:r>
          <a:endParaRPr lang="en-US" dirty="0"/>
        </a:p>
      </dgm:t>
    </dgm:pt>
    <dgm:pt modelId="{224FA082-6D3D-4381-8C43-72C450F31E05}" type="parTrans" cxnId="{99C260CE-E6B4-4DAC-9503-BF6A0951E0AB}">
      <dgm:prSet/>
      <dgm:spPr/>
      <dgm:t>
        <a:bodyPr/>
        <a:lstStyle/>
        <a:p>
          <a:endParaRPr lang="en-US"/>
        </a:p>
      </dgm:t>
    </dgm:pt>
    <dgm:pt modelId="{3469D8B6-0686-4FBA-8E7C-8374460867EC}" type="sibTrans" cxnId="{99C260CE-E6B4-4DAC-9503-BF6A0951E0AB}">
      <dgm:prSet/>
      <dgm:spPr/>
      <dgm:t>
        <a:bodyPr/>
        <a:lstStyle/>
        <a:p>
          <a:endParaRPr lang="en-US"/>
        </a:p>
      </dgm:t>
    </dgm:pt>
    <dgm:pt modelId="{10E32765-8670-4FC0-84CA-8129020949C0}" type="pres">
      <dgm:prSet presAssocID="{026F5CCB-6485-401A-AC4B-1F15006C31EC}" presName="compositeShape" presStyleCnt="0">
        <dgm:presLayoutVars>
          <dgm:chMax val="7"/>
          <dgm:dir/>
          <dgm:resizeHandles val="exact"/>
        </dgm:presLayoutVars>
      </dgm:prSet>
      <dgm:spPr/>
      <dgm:t>
        <a:bodyPr/>
        <a:lstStyle/>
        <a:p>
          <a:endParaRPr lang="en-US"/>
        </a:p>
      </dgm:t>
    </dgm:pt>
    <dgm:pt modelId="{EB1B0D36-05A1-4E02-A63B-3E119B8DF219}" type="pres">
      <dgm:prSet presAssocID="{01C41DED-876C-407F-83CC-BFCF119739DC}" presName="circ1" presStyleLbl="vennNode1" presStyleIdx="0" presStyleCnt="3"/>
      <dgm:spPr/>
      <dgm:t>
        <a:bodyPr/>
        <a:lstStyle/>
        <a:p>
          <a:endParaRPr lang="en-US"/>
        </a:p>
      </dgm:t>
    </dgm:pt>
    <dgm:pt modelId="{B2DF0F09-4280-4BB2-BD4B-CD850D6F9CB3}" type="pres">
      <dgm:prSet presAssocID="{01C41DED-876C-407F-83CC-BFCF119739DC}" presName="circ1Tx" presStyleLbl="revTx" presStyleIdx="0" presStyleCnt="0">
        <dgm:presLayoutVars>
          <dgm:chMax val="0"/>
          <dgm:chPref val="0"/>
          <dgm:bulletEnabled val="1"/>
        </dgm:presLayoutVars>
      </dgm:prSet>
      <dgm:spPr/>
      <dgm:t>
        <a:bodyPr/>
        <a:lstStyle/>
        <a:p>
          <a:endParaRPr lang="en-US"/>
        </a:p>
      </dgm:t>
    </dgm:pt>
    <dgm:pt modelId="{10AE17FA-B8EE-4F99-A3B9-5AE47F316B22}" type="pres">
      <dgm:prSet presAssocID="{A44BB3D7-9128-42E2-9F6D-B47118761815}" presName="circ2" presStyleLbl="vennNode1" presStyleIdx="1" presStyleCnt="3"/>
      <dgm:spPr/>
      <dgm:t>
        <a:bodyPr/>
        <a:lstStyle/>
        <a:p>
          <a:endParaRPr lang="en-US"/>
        </a:p>
      </dgm:t>
    </dgm:pt>
    <dgm:pt modelId="{5E8A877B-DFE1-43C4-97B5-7BF0B121BA2B}" type="pres">
      <dgm:prSet presAssocID="{A44BB3D7-9128-42E2-9F6D-B47118761815}" presName="circ2Tx" presStyleLbl="revTx" presStyleIdx="0" presStyleCnt="0">
        <dgm:presLayoutVars>
          <dgm:chMax val="0"/>
          <dgm:chPref val="0"/>
          <dgm:bulletEnabled val="1"/>
        </dgm:presLayoutVars>
      </dgm:prSet>
      <dgm:spPr/>
      <dgm:t>
        <a:bodyPr/>
        <a:lstStyle/>
        <a:p>
          <a:endParaRPr lang="en-US"/>
        </a:p>
      </dgm:t>
    </dgm:pt>
    <dgm:pt modelId="{C0413935-2B7D-42A7-A0D8-2611822C0E5F}" type="pres">
      <dgm:prSet presAssocID="{EA910D0C-2CFE-4D04-BBC5-B9D99DFF4563}" presName="circ3" presStyleLbl="vennNode1" presStyleIdx="2" presStyleCnt="3"/>
      <dgm:spPr/>
      <dgm:t>
        <a:bodyPr/>
        <a:lstStyle/>
        <a:p>
          <a:endParaRPr lang="en-US"/>
        </a:p>
      </dgm:t>
    </dgm:pt>
    <dgm:pt modelId="{44A1587B-741C-407A-842E-F20E8F7AA0F3}" type="pres">
      <dgm:prSet presAssocID="{EA910D0C-2CFE-4D04-BBC5-B9D99DFF4563}" presName="circ3Tx" presStyleLbl="revTx" presStyleIdx="0" presStyleCnt="0">
        <dgm:presLayoutVars>
          <dgm:chMax val="0"/>
          <dgm:chPref val="0"/>
          <dgm:bulletEnabled val="1"/>
        </dgm:presLayoutVars>
      </dgm:prSet>
      <dgm:spPr/>
      <dgm:t>
        <a:bodyPr/>
        <a:lstStyle/>
        <a:p>
          <a:endParaRPr lang="en-US"/>
        </a:p>
      </dgm:t>
    </dgm:pt>
  </dgm:ptLst>
  <dgm:cxnLst>
    <dgm:cxn modelId="{3D00D205-3E4C-47DD-A8FD-F4A7107373F0}" type="presOf" srcId="{EA910D0C-2CFE-4D04-BBC5-B9D99DFF4563}" destId="{C0413935-2B7D-42A7-A0D8-2611822C0E5F}" srcOrd="0" destOrd="0" presId="urn:microsoft.com/office/officeart/2005/8/layout/venn1"/>
    <dgm:cxn modelId="{99C260CE-E6B4-4DAC-9503-BF6A0951E0AB}" srcId="{026F5CCB-6485-401A-AC4B-1F15006C31EC}" destId="{EA910D0C-2CFE-4D04-BBC5-B9D99DFF4563}" srcOrd="2" destOrd="0" parTransId="{224FA082-6D3D-4381-8C43-72C450F31E05}" sibTransId="{3469D8B6-0686-4FBA-8E7C-8374460867EC}"/>
    <dgm:cxn modelId="{C4A7EF9D-D114-4494-85C7-8C2A953EF57A}" srcId="{026F5CCB-6485-401A-AC4B-1F15006C31EC}" destId="{A44BB3D7-9128-42E2-9F6D-B47118761815}" srcOrd="1" destOrd="0" parTransId="{A27DCF55-0671-4170-AA0D-D4621A30382B}" sibTransId="{CE90B733-1FFE-4508-A43E-DDFB0B608530}"/>
    <dgm:cxn modelId="{A299DA7E-F7AF-4DD9-9998-A35758B2F338}" type="presOf" srcId="{026F5CCB-6485-401A-AC4B-1F15006C31EC}" destId="{10E32765-8670-4FC0-84CA-8129020949C0}" srcOrd="0" destOrd="0" presId="urn:microsoft.com/office/officeart/2005/8/layout/venn1"/>
    <dgm:cxn modelId="{C61DD4F7-D3D4-4DD1-AEBE-25B939ADD8A1}" srcId="{026F5CCB-6485-401A-AC4B-1F15006C31EC}" destId="{01C41DED-876C-407F-83CC-BFCF119739DC}" srcOrd="0" destOrd="0" parTransId="{3417D4BD-EC12-4431-9283-72B55A49A6E9}" sibTransId="{0B53074B-3035-4BD8-B086-2B0918E13141}"/>
    <dgm:cxn modelId="{B7BAAE73-EB6C-4BAA-B778-0BF986CD5FE7}" type="presOf" srcId="{EA910D0C-2CFE-4D04-BBC5-B9D99DFF4563}" destId="{44A1587B-741C-407A-842E-F20E8F7AA0F3}" srcOrd="1" destOrd="0" presId="urn:microsoft.com/office/officeart/2005/8/layout/venn1"/>
    <dgm:cxn modelId="{0823A612-61A0-4FD4-A6F9-71237F87A188}" type="presOf" srcId="{A44BB3D7-9128-42E2-9F6D-B47118761815}" destId="{10AE17FA-B8EE-4F99-A3B9-5AE47F316B22}" srcOrd="0" destOrd="0" presId="urn:microsoft.com/office/officeart/2005/8/layout/venn1"/>
    <dgm:cxn modelId="{6F62282E-7BBA-4CE8-9132-B48FCA433060}" type="presOf" srcId="{01C41DED-876C-407F-83CC-BFCF119739DC}" destId="{EB1B0D36-05A1-4E02-A63B-3E119B8DF219}" srcOrd="0" destOrd="0" presId="urn:microsoft.com/office/officeart/2005/8/layout/venn1"/>
    <dgm:cxn modelId="{B43C97AE-787F-41A4-A5E1-3CD0F4DAD58B}" type="presOf" srcId="{A44BB3D7-9128-42E2-9F6D-B47118761815}" destId="{5E8A877B-DFE1-43C4-97B5-7BF0B121BA2B}" srcOrd="1" destOrd="0" presId="urn:microsoft.com/office/officeart/2005/8/layout/venn1"/>
    <dgm:cxn modelId="{DC99805F-1DCF-4816-952B-3662E8EE60B0}" type="presOf" srcId="{01C41DED-876C-407F-83CC-BFCF119739DC}" destId="{B2DF0F09-4280-4BB2-BD4B-CD850D6F9CB3}" srcOrd="1" destOrd="0" presId="urn:microsoft.com/office/officeart/2005/8/layout/venn1"/>
    <dgm:cxn modelId="{7E820B56-FDB1-4A36-BAC2-3CE75CF0EA8A}" type="presParOf" srcId="{10E32765-8670-4FC0-84CA-8129020949C0}" destId="{EB1B0D36-05A1-4E02-A63B-3E119B8DF219}" srcOrd="0" destOrd="0" presId="urn:microsoft.com/office/officeart/2005/8/layout/venn1"/>
    <dgm:cxn modelId="{74E8451D-7A4F-4491-9D43-AA4C26CD0CBE}" type="presParOf" srcId="{10E32765-8670-4FC0-84CA-8129020949C0}" destId="{B2DF0F09-4280-4BB2-BD4B-CD850D6F9CB3}" srcOrd="1" destOrd="0" presId="urn:microsoft.com/office/officeart/2005/8/layout/venn1"/>
    <dgm:cxn modelId="{BD323369-517E-444F-8C2B-7089F3C2E74A}" type="presParOf" srcId="{10E32765-8670-4FC0-84CA-8129020949C0}" destId="{10AE17FA-B8EE-4F99-A3B9-5AE47F316B22}" srcOrd="2" destOrd="0" presId="urn:microsoft.com/office/officeart/2005/8/layout/venn1"/>
    <dgm:cxn modelId="{761F7662-6BD3-47E3-A580-CC6D2D61305D}" type="presParOf" srcId="{10E32765-8670-4FC0-84CA-8129020949C0}" destId="{5E8A877B-DFE1-43C4-97B5-7BF0B121BA2B}" srcOrd="3" destOrd="0" presId="urn:microsoft.com/office/officeart/2005/8/layout/venn1"/>
    <dgm:cxn modelId="{D3C75597-A325-4332-A6AE-3B6968823F0C}" type="presParOf" srcId="{10E32765-8670-4FC0-84CA-8129020949C0}" destId="{C0413935-2B7D-42A7-A0D8-2611822C0E5F}" srcOrd="4" destOrd="0" presId="urn:microsoft.com/office/officeart/2005/8/layout/venn1"/>
    <dgm:cxn modelId="{A160188D-CC00-42B3-9627-65E66F86A96A}" type="presParOf" srcId="{10E32765-8670-4FC0-84CA-8129020949C0}" destId="{44A1587B-741C-407A-842E-F20E8F7AA0F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B652EF-43CB-4553-A3A3-8ED9BBE9E819}" type="doc">
      <dgm:prSet loTypeId="urn:diagrams.loki3.com/VaryingWidthList" loCatId="list" qsTypeId="urn:microsoft.com/office/officeart/2005/8/quickstyle/simple4" qsCatId="simple" csTypeId="urn:microsoft.com/office/officeart/2005/8/colors/accent0_3" csCatId="mainScheme" phldr="1"/>
      <dgm:spPr/>
      <dgm:t>
        <a:bodyPr/>
        <a:lstStyle/>
        <a:p>
          <a:endParaRPr lang="en-US"/>
        </a:p>
      </dgm:t>
    </dgm:pt>
    <dgm:pt modelId="{38C67CCB-43C8-42F2-8D64-44614CCEE22D}">
      <dgm:prSet phldrT="[Text]" custT="1"/>
      <dgm:spPr/>
      <dgm:t>
        <a:bodyPr/>
        <a:lstStyle/>
        <a:p>
          <a:pPr algn="ctr"/>
          <a:r>
            <a:rPr lang="en-US" sz="1400" dirty="0"/>
            <a:t>Live Videoconferencing</a:t>
          </a:r>
        </a:p>
      </dgm:t>
    </dgm:pt>
    <dgm:pt modelId="{0CA6940A-BC55-407D-AF69-4ADBFBDD97E5}" type="parTrans" cxnId="{96FFCD28-1508-4B4A-9350-77471EBB87AE}">
      <dgm:prSet/>
      <dgm:spPr/>
      <dgm:t>
        <a:bodyPr/>
        <a:lstStyle/>
        <a:p>
          <a:pPr algn="l"/>
          <a:endParaRPr lang="en-US"/>
        </a:p>
      </dgm:t>
    </dgm:pt>
    <dgm:pt modelId="{0932E64A-90B6-4012-9033-1CF7A9DC9504}" type="sibTrans" cxnId="{96FFCD28-1508-4B4A-9350-77471EBB87AE}">
      <dgm:prSet/>
      <dgm:spPr/>
      <dgm:t>
        <a:bodyPr/>
        <a:lstStyle/>
        <a:p>
          <a:pPr algn="l"/>
          <a:endParaRPr lang="en-US"/>
        </a:p>
      </dgm:t>
    </dgm:pt>
    <dgm:pt modelId="{98E23CA5-699D-4A78-A999-471F6BE32839}">
      <dgm:prSet phldrT="[Text]" custT="1"/>
      <dgm:spPr/>
      <dgm:t>
        <a:bodyPr/>
        <a:lstStyle/>
        <a:p>
          <a:pPr algn="ctr"/>
          <a:r>
            <a:rPr lang="en-US" sz="1400" dirty="0"/>
            <a:t>Asynchronous Video (Store-and-Forward)</a:t>
          </a:r>
        </a:p>
      </dgm:t>
    </dgm:pt>
    <dgm:pt modelId="{088D66BE-AE54-44A5-9DD7-04E5F72AFD1F}" type="parTrans" cxnId="{25FABB64-2E71-4383-9708-C845EA387264}">
      <dgm:prSet/>
      <dgm:spPr/>
      <dgm:t>
        <a:bodyPr/>
        <a:lstStyle/>
        <a:p>
          <a:pPr algn="l"/>
          <a:endParaRPr lang="en-US"/>
        </a:p>
      </dgm:t>
    </dgm:pt>
    <dgm:pt modelId="{4DD74F5B-DF2F-40A5-A3BC-AA959BE551FA}" type="sibTrans" cxnId="{25FABB64-2E71-4383-9708-C845EA387264}">
      <dgm:prSet/>
      <dgm:spPr/>
      <dgm:t>
        <a:bodyPr/>
        <a:lstStyle/>
        <a:p>
          <a:pPr algn="l"/>
          <a:endParaRPr lang="en-US"/>
        </a:p>
      </dgm:t>
    </dgm:pt>
    <dgm:pt modelId="{2521876C-FF49-4BDF-B017-704CF6D872F5}">
      <dgm:prSet phldrT="[Text]" custT="1"/>
      <dgm:spPr/>
      <dgm:t>
        <a:bodyPr/>
        <a:lstStyle/>
        <a:p>
          <a:pPr algn="ctr"/>
          <a:r>
            <a:rPr lang="en-US" sz="1400" dirty="0"/>
            <a:t>Remote Patient Monitoring (RPM)</a:t>
          </a:r>
        </a:p>
      </dgm:t>
    </dgm:pt>
    <dgm:pt modelId="{7E414711-7B6D-4585-8A90-AC86B67AE06D}" type="parTrans" cxnId="{22187DAA-2039-4479-8FD6-16A7681D5ADB}">
      <dgm:prSet/>
      <dgm:spPr/>
      <dgm:t>
        <a:bodyPr/>
        <a:lstStyle/>
        <a:p>
          <a:pPr algn="l"/>
          <a:endParaRPr lang="en-US"/>
        </a:p>
      </dgm:t>
    </dgm:pt>
    <dgm:pt modelId="{6117D96A-0357-4A82-BE08-F9B41946046F}" type="sibTrans" cxnId="{22187DAA-2039-4479-8FD6-16A7681D5ADB}">
      <dgm:prSet/>
      <dgm:spPr/>
      <dgm:t>
        <a:bodyPr/>
        <a:lstStyle/>
        <a:p>
          <a:pPr algn="l"/>
          <a:endParaRPr lang="en-US"/>
        </a:p>
      </dgm:t>
    </dgm:pt>
    <dgm:pt modelId="{67D31967-9AF6-4153-8654-0F9C191F9518}">
      <dgm:prSet phldrT="[Text]" custT="1"/>
      <dgm:spPr/>
      <dgm:t>
        <a:bodyPr/>
        <a:lstStyle/>
        <a:p>
          <a:pPr algn="ctr"/>
          <a:r>
            <a:rPr lang="en-US" sz="1400" dirty="0"/>
            <a:t>Mobile Health (mHealth)</a:t>
          </a:r>
        </a:p>
      </dgm:t>
    </dgm:pt>
    <dgm:pt modelId="{F28A4A96-F156-4020-BB86-11BC66C75525}" type="parTrans" cxnId="{B7E3E1C5-752F-4260-BEFE-2733ACB11744}">
      <dgm:prSet/>
      <dgm:spPr/>
      <dgm:t>
        <a:bodyPr/>
        <a:lstStyle/>
        <a:p>
          <a:pPr algn="l"/>
          <a:endParaRPr lang="en-US"/>
        </a:p>
      </dgm:t>
    </dgm:pt>
    <dgm:pt modelId="{2FF6C8A4-16F8-46C6-9656-B1B198A092D9}" type="sibTrans" cxnId="{B7E3E1C5-752F-4260-BEFE-2733ACB11744}">
      <dgm:prSet/>
      <dgm:spPr/>
      <dgm:t>
        <a:bodyPr/>
        <a:lstStyle/>
        <a:p>
          <a:pPr algn="l"/>
          <a:endParaRPr lang="en-US"/>
        </a:p>
      </dgm:t>
    </dgm:pt>
    <dgm:pt modelId="{C105D69D-E23A-42E2-8EDB-7EC0B5B331B9}" type="pres">
      <dgm:prSet presAssocID="{0FB652EF-43CB-4553-A3A3-8ED9BBE9E819}" presName="Name0" presStyleCnt="0">
        <dgm:presLayoutVars>
          <dgm:resizeHandles/>
        </dgm:presLayoutVars>
      </dgm:prSet>
      <dgm:spPr/>
      <dgm:t>
        <a:bodyPr/>
        <a:lstStyle/>
        <a:p>
          <a:endParaRPr lang="en-US"/>
        </a:p>
      </dgm:t>
    </dgm:pt>
    <dgm:pt modelId="{0AFBA8BA-777D-4A46-BF11-2C1ED96B10AC}" type="pres">
      <dgm:prSet presAssocID="{38C67CCB-43C8-42F2-8D64-44614CCEE22D}" presName="text" presStyleLbl="node1" presStyleIdx="0" presStyleCnt="4" custAng="0" custScaleX="222702" custScaleY="98608" custLinFactNeighborX="-43938" custLinFactNeighborY="-1294">
        <dgm:presLayoutVars>
          <dgm:bulletEnabled val="1"/>
        </dgm:presLayoutVars>
      </dgm:prSet>
      <dgm:spPr/>
      <dgm:t>
        <a:bodyPr/>
        <a:lstStyle/>
        <a:p>
          <a:endParaRPr lang="en-US"/>
        </a:p>
      </dgm:t>
    </dgm:pt>
    <dgm:pt modelId="{7F59BBCA-B44C-4CD2-9E0A-5E201FF3A16A}" type="pres">
      <dgm:prSet presAssocID="{0932E64A-90B6-4012-9033-1CF7A9DC9504}" presName="space" presStyleCnt="0"/>
      <dgm:spPr/>
    </dgm:pt>
    <dgm:pt modelId="{1D732DEB-54B9-4941-89A2-1C6F13058130}" type="pres">
      <dgm:prSet presAssocID="{98E23CA5-699D-4A78-A999-471F6BE32839}" presName="text" presStyleLbl="node1" presStyleIdx="1" presStyleCnt="4" custAng="0" custScaleX="292396" custLinFactNeighborX="60140" custLinFactNeighborY="-18739">
        <dgm:presLayoutVars>
          <dgm:bulletEnabled val="1"/>
        </dgm:presLayoutVars>
      </dgm:prSet>
      <dgm:spPr/>
      <dgm:t>
        <a:bodyPr/>
        <a:lstStyle/>
        <a:p>
          <a:endParaRPr lang="en-US"/>
        </a:p>
      </dgm:t>
    </dgm:pt>
    <dgm:pt modelId="{75355F5A-60AF-482E-9872-C7D0492BB618}" type="pres">
      <dgm:prSet presAssocID="{4DD74F5B-DF2F-40A5-A3BC-AA959BE551FA}" presName="space" presStyleCnt="0"/>
      <dgm:spPr/>
    </dgm:pt>
    <dgm:pt modelId="{82269BC9-C6C3-4A9E-82B3-339E2843ECB2}" type="pres">
      <dgm:prSet presAssocID="{2521876C-FF49-4BDF-B017-704CF6D872F5}" presName="text" presStyleLbl="node1" presStyleIdx="2" presStyleCnt="4" custScaleX="270758" custLinFactNeighborX="-70139" custLinFactNeighborY="-23833">
        <dgm:presLayoutVars>
          <dgm:bulletEnabled val="1"/>
        </dgm:presLayoutVars>
      </dgm:prSet>
      <dgm:spPr/>
      <dgm:t>
        <a:bodyPr/>
        <a:lstStyle/>
        <a:p>
          <a:endParaRPr lang="en-US"/>
        </a:p>
      </dgm:t>
    </dgm:pt>
    <dgm:pt modelId="{2C7F4973-58DB-4EBE-82C7-1CA7F686FC13}" type="pres">
      <dgm:prSet presAssocID="{6117D96A-0357-4A82-BE08-F9B41946046F}" presName="space" presStyleCnt="0"/>
      <dgm:spPr/>
    </dgm:pt>
    <dgm:pt modelId="{F7CFDB77-6D98-42E2-BE83-7F6F37061534}" type="pres">
      <dgm:prSet presAssocID="{67D31967-9AF6-4153-8654-0F9C191F9518}" presName="text" presStyleLbl="node1" presStyleIdx="3" presStyleCnt="4" custAng="0" custScaleX="400194" custLinFactNeighborX="81858" custLinFactNeighborY="1294">
        <dgm:presLayoutVars>
          <dgm:bulletEnabled val="1"/>
        </dgm:presLayoutVars>
      </dgm:prSet>
      <dgm:spPr/>
      <dgm:t>
        <a:bodyPr/>
        <a:lstStyle/>
        <a:p>
          <a:endParaRPr lang="en-US"/>
        </a:p>
      </dgm:t>
    </dgm:pt>
  </dgm:ptLst>
  <dgm:cxnLst>
    <dgm:cxn modelId="{25FABB64-2E71-4383-9708-C845EA387264}" srcId="{0FB652EF-43CB-4553-A3A3-8ED9BBE9E819}" destId="{98E23CA5-699D-4A78-A999-471F6BE32839}" srcOrd="1" destOrd="0" parTransId="{088D66BE-AE54-44A5-9DD7-04E5F72AFD1F}" sibTransId="{4DD74F5B-DF2F-40A5-A3BC-AA959BE551FA}"/>
    <dgm:cxn modelId="{22187DAA-2039-4479-8FD6-16A7681D5ADB}" srcId="{0FB652EF-43CB-4553-A3A3-8ED9BBE9E819}" destId="{2521876C-FF49-4BDF-B017-704CF6D872F5}" srcOrd="2" destOrd="0" parTransId="{7E414711-7B6D-4585-8A90-AC86B67AE06D}" sibTransId="{6117D96A-0357-4A82-BE08-F9B41946046F}"/>
    <dgm:cxn modelId="{946A3EC6-59ED-49A3-9C74-0E74501B2914}" type="presOf" srcId="{2521876C-FF49-4BDF-B017-704CF6D872F5}" destId="{82269BC9-C6C3-4A9E-82B3-339E2843ECB2}" srcOrd="0" destOrd="0" presId="urn:diagrams.loki3.com/VaryingWidthList"/>
    <dgm:cxn modelId="{B7E3E1C5-752F-4260-BEFE-2733ACB11744}" srcId="{0FB652EF-43CB-4553-A3A3-8ED9BBE9E819}" destId="{67D31967-9AF6-4153-8654-0F9C191F9518}" srcOrd="3" destOrd="0" parTransId="{F28A4A96-F156-4020-BB86-11BC66C75525}" sibTransId="{2FF6C8A4-16F8-46C6-9656-B1B198A092D9}"/>
    <dgm:cxn modelId="{96FFCD28-1508-4B4A-9350-77471EBB87AE}" srcId="{0FB652EF-43CB-4553-A3A3-8ED9BBE9E819}" destId="{38C67CCB-43C8-42F2-8D64-44614CCEE22D}" srcOrd="0" destOrd="0" parTransId="{0CA6940A-BC55-407D-AF69-4ADBFBDD97E5}" sibTransId="{0932E64A-90B6-4012-9033-1CF7A9DC9504}"/>
    <dgm:cxn modelId="{A8158B07-67CB-4FFE-9380-7C3C63206C62}" type="presOf" srcId="{0FB652EF-43CB-4553-A3A3-8ED9BBE9E819}" destId="{C105D69D-E23A-42E2-8EDB-7EC0B5B331B9}" srcOrd="0" destOrd="0" presId="urn:diagrams.loki3.com/VaryingWidthList"/>
    <dgm:cxn modelId="{206CDE26-3709-440B-A158-580826901B82}" type="presOf" srcId="{67D31967-9AF6-4153-8654-0F9C191F9518}" destId="{F7CFDB77-6D98-42E2-BE83-7F6F37061534}" srcOrd="0" destOrd="0" presId="urn:diagrams.loki3.com/VaryingWidthList"/>
    <dgm:cxn modelId="{502F481E-50CD-4454-824A-82D16E56C6B3}" type="presOf" srcId="{38C67CCB-43C8-42F2-8D64-44614CCEE22D}" destId="{0AFBA8BA-777D-4A46-BF11-2C1ED96B10AC}" srcOrd="0" destOrd="0" presId="urn:diagrams.loki3.com/VaryingWidthList"/>
    <dgm:cxn modelId="{3CD3F5CE-DA99-4E6C-9ACF-0D9601241FAA}" type="presOf" srcId="{98E23CA5-699D-4A78-A999-471F6BE32839}" destId="{1D732DEB-54B9-4941-89A2-1C6F13058130}" srcOrd="0" destOrd="0" presId="urn:diagrams.loki3.com/VaryingWidthList"/>
    <dgm:cxn modelId="{F7F0E833-0C08-4E18-9A00-E7400E8BBCFC}" type="presParOf" srcId="{C105D69D-E23A-42E2-8EDB-7EC0B5B331B9}" destId="{0AFBA8BA-777D-4A46-BF11-2C1ED96B10AC}" srcOrd="0" destOrd="0" presId="urn:diagrams.loki3.com/VaryingWidthList"/>
    <dgm:cxn modelId="{84BFB260-2E10-4A04-AB7C-1232BCB01C47}" type="presParOf" srcId="{C105D69D-E23A-42E2-8EDB-7EC0B5B331B9}" destId="{7F59BBCA-B44C-4CD2-9E0A-5E201FF3A16A}" srcOrd="1" destOrd="0" presId="urn:diagrams.loki3.com/VaryingWidthList"/>
    <dgm:cxn modelId="{2BDB222B-BF01-4C52-8AF3-CBB771B47E5E}" type="presParOf" srcId="{C105D69D-E23A-42E2-8EDB-7EC0B5B331B9}" destId="{1D732DEB-54B9-4941-89A2-1C6F13058130}" srcOrd="2" destOrd="0" presId="urn:diagrams.loki3.com/VaryingWidthList"/>
    <dgm:cxn modelId="{51EB87B1-5EA6-492F-BC2E-2F211C98C14D}" type="presParOf" srcId="{C105D69D-E23A-42E2-8EDB-7EC0B5B331B9}" destId="{75355F5A-60AF-482E-9872-C7D0492BB618}" srcOrd="3" destOrd="0" presId="urn:diagrams.loki3.com/VaryingWidthList"/>
    <dgm:cxn modelId="{5B94148B-ECCB-4591-AA4A-8BE4A5FC805A}" type="presParOf" srcId="{C105D69D-E23A-42E2-8EDB-7EC0B5B331B9}" destId="{82269BC9-C6C3-4A9E-82B3-339E2843ECB2}" srcOrd="4" destOrd="0" presId="urn:diagrams.loki3.com/VaryingWidthList"/>
    <dgm:cxn modelId="{CC7EF6C5-54A0-46E6-B712-7FDCA9C7EDF8}" type="presParOf" srcId="{C105D69D-E23A-42E2-8EDB-7EC0B5B331B9}" destId="{2C7F4973-58DB-4EBE-82C7-1CA7F686FC13}" srcOrd="5" destOrd="0" presId="urn:diagrams.loki3.com/VaryingWidthList"/>
    <dgm:cxn modelId="{5CC1C8E5-A3D7-4234-AC8D-04C809CA000E}" type="presParOf" srcId="{C105D69D-E23A-42E2-8EDB-7EC0B5B331B9}" destId="{F7CFDB77-6D98-42E2-BE83-7F6F37061534}" srcOrd="6"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CD90C0-8010-4EF9-A315-46D3A944B5F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88EE334-B8FA-4004-BEB0-DD9FDA87488D}" type="asst">
      <dgm:prSet phldrT="[Text]"/>
      <dgm:spPr>
        <a:solidFill>
          <a:schemeClr val="bg2"/>
        </a:solidFill>
      </dgm:spPr>
      <dgm:t>
        <a:bodyPr/>
        <a:lstStyle/>
        <a:p>
          <a:r>
            <a:rPr lang="en-US" dirty="0"/>
            <a:t>Telehealth</a:t>
          </a:r>
        </a:p>
      </dgm:t>
    </dgm:pt>
    <dgm:pt modelId="{F8BB33C7-A860-48FA-9F21-F01306D5785E}" type="parTrans" cxnId="{FD1B302F-4A80-47CB-BC88-62FD54D87B1A}">
      <dgm:prSet/>
      <dgm:spPr/>
      <dgm:t>
        <a:bodyPr/>
        <a:lstStyle/>
        <a:p>
          <a:endParaRPr lang="en-US"/>
        </a:p>
      </dgm:t>
    </dgm:pt>
    <dgm:pt modelId="{566D7AAD-72FD-40D2-AECE-F8ED22695D02}" type="sibTrans" cxnId="{FD1B302F-4A80-47CB-BC88-62FD54D87B1A}">
      <dgm:prSet/>
      <dgm:spPr/>
      <dgm:t>
        <a:bodyPr/>
        <a:lstStyle/>
        <a:p>
          <a:endParaRPr lang="en-US"/>
        </a:p>
      </dgm:t>
    </dgm:pt>
    <dgm:pt modelId="{AE1B6359-98B0-431A-8C57-4207DB62F26B}">
      <dgm:prSet phldrT="[Text]"/>
      <dgm:spPr>
        <a:solidFill>
          <a:schemeClr val="tx2"/>
        </a:solidFill>
      </dgm:spPr>
      <dgm:t>
        <a:bodyPr/>
        <a:lstStyle/>
        <a:p>
          <a:r>
            <a:rPr lang="en-US" dirty="0"/>
            <a:t>Telemedicine</a:t>
          </a:r>
        </a:p>
      </dgm:t>
    </dgm:pt>
    <dgm:pt modelId="{CE138DB7-1F0E-4343-B275-A7AF23AC99E4}" type="parTrans" cxnId="{4BA28C4C-9E01-4F51-9CA8-D9F1AEF9511C}">
      <dgm:prSet/>
      <dgm:spPr/>
      <dgm:t>
        <a:bodyPr/>
        <a:lstStyle/>
        <a:p>
          <a:endParaRPr lang="en-US"/>
        </a:p>
      </dgm:t>
    </dgm:pt>
    <dgm:pt modelId="{BF065697-1253-498F-A1B7-D8CA89C78137}" type="sibTrans" cxnId="{4BA28C4C-9E01-4F51-9CA8-D9F1AEF9511C}">
      <dgm:prSet/>
      <dgm:spPr/>
      <dgm:t>
        <a:bodyPr/>
        <a:lstStyle/>
        <a:p>
          <a:endParaRPr lang="en-US"/>
        </a:p>
      </dgm:t>
    </dgm:pt>
    <dgm:pt modelId="{99D8C246-F436-4E89-8DA4-1E4D97467050}">
      <dgm:prSet phldrT="[Text]"/>
      <dgm:spPr>
        <a:solidFill>
          <a:schemeClr val="tx2"/>
        </a:solidFill>
      </dgm:spPr>
      <dgm:t>
        <a:bodyPr/>
        <a:lstStyle/>
        <a:p>
          <a:r>
            <a:rPr lang="en-US" dirty="0"/>
            <a:t>eHealth</a:t>
          </a:r>
        </a:p>
      </dgm:t>
    </dgm:pt>
    <dgm:pt modelId="{E49495C1-8328-40AC-BA09-E55DECF41BF1}" type="parTrans" cxnId="{389D2741-8A45-4DD6-B8B2-4F23CB0BC3B4}">
      <dgm:prSet/>
      <dgm:spPr/>
      <dgm:t>
        <a:bodyPr/>
        <a:lstStyle/>
        <a:p>
          <a:endParaRPr lang="en-US"/>
        </a:p>
      </dgm:t>
    </dgm:pt>
    <dgm:pt modelId="{5243F456-90FC-4050-841C-E9D48B12BA4A}" type="sibTrans" cxnId="{389D2741-8A45-4DD6-B8B2-4F23CB0BC3B4}">
      <dgm:prSet/>
      <dgm:spPr/>
      <dgm:t>
        <a:bodyPr/>
        <a:lstStyle/>
        <a:p>
          <a:endParaRPr lang="en-US"/>
        </a:p>
      </dgm:t>
    </dgm:pt>
    <dgm:pt modelId="{2A5854BF-43D9-4863-ADA4-2F7DD72DD320}">
      <dgm:prSet phldrT="[Text]"/>
      <dgm:spPr>
        <a:solidFill>
          <a:schemeClr val="tx2"/>
        </a:solidFill>
      </dgm:spPr>
      <dgm:t>
        <a:bodyPr/>
        <a:lstStyle/>
        <a:p>
          <a:r>
            <a:rPr lang="en-US" dirty="0"/>
            <a:t>mHealth</a:t>
          </a:r>
        </a:p>
      </dgm:t>
    </dgm:pt>
    <dgm:pt modelId="{00AF1495-7E82-4C90-AC01-0474B3CEA2A4}" type="parTrans" cxnId="{D7A9F760-56D9-473E-AD2A-68863D4CE995}">
      <dgm:prSet/>
      <dgm:spPr/>
      <dgm:t>
        <a:bodyPr/>
        <a:lstStyle/>
        <a:p>
          <a:endParaRPr lang="en-US"/>
        </a:p>
      </dgm:t>
    </dgm:pt>
    <dgm:pt modelId="{5B2032EA-67DE-4785-8010-429A667031B3}" type="sibTrans" cxnId="{D7A9F760-56D9-473E-AD2A-68863D4CE995}">
      <dgm:prSet/>
      <dgm:spPr/>
      <dgm:t>
        <a:bodyPr/>
        <a:lstStyle/>
        <a:p>
          <a:endParaRPr lang="en-US"/>
        </a:p>
      </dgm:t>
    </dgm:pt>
    <dgm:pt modelId="{163E78F7-3A5C-45DF-98C5-52122AB51441}">
      <dgm:prSet phldrT="[Text]"/>
      <dgm:spPr>
        <a:solidFill>
          <a:schemeClr val="tx2"/>
        </a:solidFill>
      </dgm:spPr>
      <dgm:t>
        <a:bodyPr/>
        <a:lstStyle/>
        <a:p>
          <a:r>
            <a:rPr lang="en-US" dirty="0"/>
            <a:t>Electronic Health Records</a:t>
          </a:r>
        </a:p>
      </dgm:t>
    </dgm:pt>
    <dgm:pt modelId="{3F73C0D4-70B0-4C70-873B-35A8AAF78BC2}" type="parTrans" cxnId="{5B8AFB52-59DF-4745-8C9B-578B223E47D9}">
      <dgm:prSet/>
      <dgm:spPr/>
      <dgm:t>
        <a:bodyPr/>
        <a:lstStyle/>
        <a:p>
          <a:endParaRPr lang="en-US"/>
        </a:p>
      </dgm:t>
    </dgm:pt>
    <dgm:pt modelId="{64F06609-D5BF-4BFE-A9CE-D89910C0B3E5}" type="sibTrans" cxnId="{5B8AFB52-59DF-4745-8C9B-578B223E47D9}">
      <dgm:prSet/>
      <dgm:spPr/>
      <dgm:t>
        <a:bodyPr/>
        <a:lstStyle/>
        <a:p>
          <a:endParaRPr lang="en-US"/>
        </a:p>
      </dgm:t>
    </dgm:pt>
    <dgm:pt modelId="{44D9E4F9-44A8-4DDB-860F-F4109274B50D}">
      <dgm:prSet phldrT="[Text]"/>
      <dgm:spPr>
        <a:solidFill>
          <a:schemeClr val="tx2"/>
        </a:solidFill>
      </dgm:spPr>
      <dgm:t>
        <a:bodyPr/>
        <a:lstStyle/>
        <a:p>
          <a:r>
            <a:rPr lang="en-US" dirty="0"/>
            <a:t>Tele-(insert specialty)</a:t>
          </a:r>
        </a:p>
      </dgm:t>
    </dgm:pt>
    <dgm:pt modelId="{0C22345D-4A97-46BE-A3DF-5C2C7F74BCA5}" type="parTrans" cxnId="{1910567F-ED8C-4A92-A855-1B2773362E3D}">
      <dgm:prSet/>
      <dgm:spPr/>
      <dgm:t>
        <a:bodyPr/>
        <a:lstStyle/>
        <a:p>
          <a:endParaRPr lang="en-US"/>
        </a:p>
      </dgm:t>
    </dgm:pt>
    <dgm:pt modelId="{EAE3FE87-7DE6-41F4-8F6C-77F15B95C1C0}" type="sibTrans" cxnId="{1910567F-ED8C-4A92-A855-1B2773362E3D}">
      <dgm:prSet/>
      <dgm:spPr/>
      <dgm:t>
        <a:bodyPr/>
        <a:lstStyle/>
        <a:p>
          <a:endParaRPr lang="en-US"/>
        </a:p>
      </dgm:t>
    </dgm:pt>
    <dgm:pt modelId="{08154827-58EE-46A3-9677-064CCEFD79FF}">
      <dgm:prSet phldrT="[Text]"/>
      <dgm:spPr>
        <a:solidFill>
          <a:schemeClr val="bg2"/>
        </a:solidFill>
      </dgm:spPr>
      <dgm:t>
        <a:bodyPr/>
        <a:lstStyle/>
        <a:p>
          <a:r>
            <a:rPr lang="en-US" dirty="0"/>
            <a:t>Mobile Health Communications Technologies</a:t>
          </a:r>
        </a:p>
      </dgm:t>
    </dgm:pt>
    <dgm:pt modelId="{306A19F1-F1DA-4CBE-B582-DD48BF5607B9}" type="sibTrans" cxnId="{E7D9EC13-E740-45A3-86D9-6FB03D4ED88B}">
      <dgm:prSet/>
      <dgm:spPr/>
      <dgm:t>
        <a:bodyPr/>
        <a:lstStyle/>
        <a:p>
          <a:endParaRPr lang="en-US"/>
        </a:p>
      </dgm:t>
    </dgm:pt>
    <dgm:pt modelId="{9142B05C-540B-4E99-B7AF-A04DACD1F62B}" type="parTrans" cxnId="{E7D9EC13-E740-45A3-86D9-6FB03D4ED88B}">
      <dgm:prSet/>
      <dgm:spPr/>
      <dgm:t>
        <a:bodyPr/>
        <a:lstStyle/>
        <a:p>
          <a:endParaRPr lang="en-US"/>
        </a:p>
      </dgm:t>
    </dgm:pt>
    <dgm:pt modelId="{5A583E83-43DE-4B6B-878B-C43E98CB2FBE}" type="pres">
      <dgm:prSet presAssocID="{91CD90C0-8010-4EF9-A315-46D3A944B5F6}" presName="hierChild1" presStyleCnt="0">
        <dgm:presLayoutVars>
          <dgm:orgChart val="1"/>
          <dgm:chPref val="1"/>
          <dgm:dir/>
          <dgm:animOne val="branch"/>
          <dgm:animLvl val="lvl"/>
          <dgm:resizeHandles/>
        </dgm:presLayoutVars>
      </dgm:prSet>
      <dgm:spPr/>
      <dgm:t>
        <a:bodyPr/>
        <a:lstStyle/>
        <a:p>
          <a:endParaRPr lang="en-US"/>
        </a:p>
      </dgm:t>
    </dgm:pt>
    <dgm:pt modelId="{1F78D200-88D3-4618-BA67-76D3B36F4717}" type="pres">
      <dgm:prSet presAssocID="{08154827-58EE-46A3-9677-064CCEFD79FF}" presName="hierRoot1" presStyleCnt="0">
        <dgm:presLayoutVars>
          <dgm:hierBranch val="init"/>
        </dgm:presLayoutVars>
      </dgm:prSet>
      <dgm:spPr/>
    </dgm:pt>
    <dgm:pt modelId="{545380E2-0DCF-4E0B-8E3A-564865224287}" type="pres">
      <dgm:prSet presAssocID="{08154827-58EE-46A3-9677-064CCEFD79FF}" presName="rootComposite1" presStyleCnt="0"/>
      <dgm:spPr/>
    </dgm:pt>
    <dgm:pt modelId="{C62DA1E3-81CF-40F7-A7CA-608CD62592F9}" type="pres">
      <dgm:prSet presAssocID="{08154827-58EE-46A3-9677-064CCEFD79FF}" presName="rootText1" presStyleLbl="node0" presStyleIdx="0" presStyleCnt="1" custScaleX="324192">
        <dgm:presLayoutVars>
          <dgm:chPref val="3"/>
        </dgm:presLayoutVars>
      </dgm:prSet>
      <dgm:spPr/>
      <dgm:t>
        <a:bodyPr/>
        <a:lstStyle/>
        <a:p>
          <a:endParaRPr lang="en-US"/>
        </a:p>
      </dgm:t>
    </dgm:pt>
    <dgm:pt modelId="{B53B437E-C2A1-44D2-94EA-C9FC60F8E286}" type="pres">
      <dgm:prSet presAssocID="{08154827-58EE-46A3-9677-064CCEFD79FF}" presName="rootConnector1" presStyleLbl="node1" presStyleIdx="0" presStyleCnt="0"/>
      <dgm:spPr/>
      <dgm:t>
        <a:bodyPr/>
        <a:lstStyle/>
        <a:p>
          <a:endParaRPr lang="en-US"/>
        </a:p>
      </dgm:t>
    </dgm:pt>
    <dgm:pt modelId="{549F4D18-1D4C-4E4F-90F5-80C3A2914CC6}" type="pres">
      <dgm:prSet presAssocID="{08154827-58EE-46A3-9677-064CCEFD79FF}" presName="hierChild2" presStyleCnt="0"/>
      <dgm:spPr/>
    </dgm:pt>
    <dgm:pt modelId="{4ACEFEA4-AE53-4C2E-807E-21B4CFBA4E39}" type="pres">
      <dgm:prSet presAssocID="{CE138DB7-1F0E-4343-B275-A7AF23AC99E4}" presName="Name37" presStyleLbl="parChTrans1D2" presStyleIdx="0" presStyleCnt="6"/>
      <dgm:spPr/>
      <dgm:t>
        <a:bodyPr/>
        <a:lstStyle/>
        <a:p>
          <a:endParaRPr lang="en-US"/>
        </a:p>
      </dgm:t>
    </dgm:pt>
    <dgm:pt modelId="{1499BA0E-2683-4CC3-A769-54D901E6BA36}" type="pres">
      <dgm:prSet presAssocID="{AE1B6359-98B0-431A-8C57-4207DB62F26B}" presName="hierRoot2" presStyleCnt="0">
        <dgm:presLayoutVars>
          <dgm:hierBranch val="init"/>
        </dgm:presLayoutVars>
      </dgm:prSet>
      <dgm:spPr/>
    </dgm:pt>
    <dgm:pt modelId="{B2B43863-7A6F-4D3E-8453-5C7F0972D267}" type="pres">
      <dgm:prSet presAssocID="{AE1B6359-98B0-431A-8C57-4207DB62F26B}" presName="rootComposite" presStyleCnt="0"/>
      <dgm:spPr/>
    </dgm:pt>
    <dgm:pt modelId="{EBCE1D30-7C41-49E9-9798-DFFD10F46F21}" type="pres">
      <dgm:prSet presAssocID="{AE1B6359-98B0-431A-8C57-4207DB62F26B}" presName="rootText" presStyleLbl="node2" presStyleIdx="0" presStyleCnt="5">
        <dgm:presLayoutVars>
          <dgm:chPref val="3"/>
        </dgm:presLayoutVars>
      </dgm:prSet>
      <dgm:spPr/>
      <dgm:t>
        <a:bodyPr/>
        <a:lstStyle/>
        <a:p>
          <a:endParaRPr lang="en-US"/>
        </a:p>
      </dgm:t>
    </dgm:pt>
    <dgm:pt modelId="{65F4DA10-6536-4ADF-B769-75931788F47D}" type="pres">
      <dgm:prSet presAssocID="{AE1B6359-98B0-431A-8C57-4207DB62F26B}" presName="rootConnector" presStyleLbl="node2" presStyleIdx="0" presStyleCnt="5"/>
      <dgm:spPr/>
      <dgm:t>
        <a:bodyPr/>
        <a:lstStyle/>
        <a:p>
          <a:endParaRPr lang="en-US"/>
        </a:p>
      </dgm:t>
    </dgm:pt>
    <dgm:pt modelId="{FF24C4D0-C8E6-4A08-AC07-C04AB51C36FD}" type="pres">
      <dgm:prSet presAssocID="{AE1B6359-98B0-431A-8C57-4207DB62F26B}" presName="hierChild4" presStyleCnt="0"/>
      <dgm:spPr/>
    </dgm:pt>
    <dgm:pt modelId="{510B3307-8346-4B25-AC8B-449C37B090CC}" type="pres">
      <dgm:prSet presAssocID="{AE1B6359-98B0-431A-8C57-4207DB62F26B}" presName="hierChild5" presStyleCnt="0"/>
      <dgm:spPr/>
    </dgm:pt>
    <dgm:pt modelId="{49D62C0A-5B5C-4D96-8319-590348AB89C3}" type="pres">
      <dgm:prSet presAssocID="{E49495C1-8328-40AC-BA09-E55DECF41BF1}" presName="Name37" presStyleLbl="parChTrans1D2" presStyleIdx="1" presStyleCnt="6"/>
      <dgm:spPr/>
      <dgm:t>
        <a:bodyPr/>
        <a:lstStyle/>
        <a:p>
          <a:endParaRPr lang="en-US"/>
        </a:p>
      </dgm:t>
    </dgm:pt>
    <dgm:pt modelId="{38AC0929-05F1-4FF3-9FF6-35C62554604B}" type="pres">
      <dgm:prSet presAssocID="{99D8C246-F436-4E89-8DA4-1E4D97467050}" presName="hierRoot2" presStyleCnt="0">
        <dgm:presLayoutVars>
          <dgm:hierBranch val="init"/>
        </dgm:presLayoutVars>
      </dgm:prSet>
      <dgm:spPr/>
    </dgm:pt>
    <dgm:pt modelId="{FC0D6E58-6935-45F3-BACD-FB66D4257976}" type="pres">
      <dgm:prSet presAssocID="{99D8C246-F436-4E89-8DA4-1E4D97467050}" presName="rootComposite" presStyleCnt="0"/>
      <dgm:spPr/>
    </dgm:pt>
    <dgm:pt modelId="{77E758EA-0231-429B-96CD-32AFAC8EBA55}" type="pres">
      <dgm:prSet presAssocID="{99D8C246-F436-4E89-8DA4-1E4D97467050}" presName="rootText" presStyleLbl="node2" presStyleIdx="1" presStyleCnt="5">
        <dgm:presLayoutVars>
          <dgm:chPref val="3"/>
        </dgm:presLayoutVars>
      </dgm:prSet>
      <dgm:spPr/>
      <dgm:t>
        <a:bodyPr/>
        <a:lstStyle/>
        <a:p>
          <a:endParaRPr lang="en-US"/>
        </a:p>
      </dgm:t>
    </dgm:pt>
    <dgm:pt modelId="{AACE9D82-B13A-4085-B084-1840BB7135A9}" type="pres">
      <dgm:prSet presAssocID="{99D8C246-F436-4E89-8DA4-1E4D97467050}" presName="rootConnector" presStyleLbl="node2" presStyleIdx="1" presStyleCnt="5"/>
      <dgm:spPr/>
      <dgm:t>
        <a:bodyPr/>
        <a:lstStyle/>
        <a:p>
          <a:endParaRPr lang="en-US"/>
        </a:p>
      </dgm:t>
    </dgm:pt>
    <dgm:pt modelId="{A5FF2D84-B18A-4F8C-8F12-0D4054CF95F5}" type="pres">
      <dgm:prSet presAssocID="{99D8C246-F436-4E89-8DA4-1E4D97467050}" presName="hierChild4" presStyleCnt="0"/>
      <dgm:spPr/>
    </dgm:pt>
    <dgm:pt modelId="{2E26FE01-446F-4CE5-8AA1-FD031AB5F651}" type="pres">
      <dgm:prSet presAssocID="{99D8C246-F436-4E89-8DA4-1E4D97467050}" presName="hierChild5" presStyleCnt="0"/>
      <dgm:spPr/>
    </dgm:pt>
    <dgm:pt modelId="{3A4C82D9-3E58-43E3-8CCE-BAB0D2B86ED9}" type="pres">
      <dgm:prSet presAssocID="{00AF1495-7E82-4C90-AC01-0474B3CEA2A4}" presName="Name37" presStyleLbl="parChTrans1D2" presStyleIdx="2" presStyleCnt="6"/>
      <dgm:spPr/>
      <dgm:t>
        <a:bodyPr/>
        <a:lstStyle/>
        <a:p>
          <a:endParaRPr lang="en-US"/>
        </a:p>
      </dgm:t>
    </dgm:pt>
    <dgm:pt modelId="{7FA49CAC-16A3-4320-A30D-A6F30E91A931}" type="pres">
      <dgm:prSet presAssocID="{2A5854BF-43D9-4863-ADA4-2F7DD72DD320}" presName="hierRoot2" presStyleCnt="0">
        <dgm:presLayoutVars>
          <dgm:hierBranch val="init"/>
        </dgm:presLayoutVars>
      </dgm:prSet>
      <dgm:spPr/>
    </dgm:pt>
    <dgm:pt modelId="{18AC39AA-C027-40CC-BA2A-4F1495B6D02A}" type="pres">
      <dgm:prSet presAssocID="{2A5854BF-43D9-4863-ADA4-2F7DD72DD320}" presName="rootComposite" presStyleCnt="0"/>
      <dgm:spPr/>
    </dgm:pt>
    <dgm:pt modelId="{E7BD64BA-9324-4F20-A349-F291A50733E9}" type="pres">
      <dgm:prSet presAssocID="{2A5854BF-43D9-4863-ADA4-2F7DD72DD320}" presName="rootText" presStyleLbl="node2" presStyleIdx="2" presStyleCnt="5">
        <dgm:presLayoutVars>
          <dgm:chPref val="3"/>
        </dgm:presLayoutVars>
      </dgm:prSet>
      <dgm:spPr/>
      <dgm:t>
        <a:bodyPr/>
        <a:lstStyle/>
        <a:p>
          <a:endParaRPr lang="en-US"/>
        </a:p>
      </dgm:t>
    </dgm:pt>
    <dgm:pt modelId="{65691E2B-9BC2-4F0A-B784-0825F08BCE30}" type="pres">
      <dgm:prSet presAssocID="{2A5854BF-43D9-4863-ADA4-2F7DD72DD320}" presName="rootConnector" presStyleLbl="node2" presStyleIdx="2" presStyleCnt="5"/>
      <dgm:spPr/>
      <dgm:t>
        <a:bodyPr/>
        <a:lstStyle/>
        <a:p>
          <a:endParaRPr lang="en-US"/>
        </a:p>
      </dgm:t>
    </dgm:pt>
    <dgm:pt modelId="{E8520E1D-B1D1-406A-B1EE-3996C1850DF1}" type="pres">
      <dgm:prSet presAssocID="{2A5854BF-43D9-4863-ADA4-2F7DD72DD320}" presName="hierChild4" presStyleCnt="0"/>
      <dgm:spPr/>
    </dgm:pt>
    <dgm:pt modelId="{98E3F3A7-8D3C-45E7-BE9B-416799897279}" type="pres">
      <dgm:prSet presAssocID="{2A5854BF-43D9-4863-ADA4-2F7DD72DD320}" presName="hierChild5" presStyleCnt="0"/>
      <dgm:spPr/>
    </dgm:pt>
    <dgm:pt modelId="{B6DCBEED-A5D1-47E5-AC8A-5A4B335CC26C}" type="pres">
      <dgm:prSet presAssocID="{3F73C0D4-70B0-4C70-873B-35A8AAF78BC2}" presName="Name37" presStyleLbl="parChTrans1D2" presStyleIdx="3" presStyleCnt="6"/>
      <dgm:spPr/>
      <dgm:t>
        <a:bodyPr/>
        <a:lstStyle/>
        <a:p>
          <a:endParaRPr lang="en-US"/>
        </a:p>
      </dgm:t>
    </dgm:pt>
    <dgm:pt modelId="{0A6D47CE-8033-46A5-9095-D6FC6390614C}" type="pres">
      <dgm:prSet presAssocID="{163E78F7-3A5C-45DF-98C5-52122AB51441}" presName="hierRoot2" presStyleCnt="0">
        <dgm:presLayoutVars>
          <dgm:hierBranch val="init"/>
        </dgm:presLayoutVars>
      </dgm:prSet>
      <dgm:spPr/>
    </dgm:pt>
    <dgm:pt modelId="{A1597AD5-31C2-4A65-B50A-2D03F92FABDC}" type="pres">
      <dgm:prSet presAssocID="{163E78F7-3A5C-45DF-98C5-52122AB51441}" presName="rootComposite" presStyleCnt="0"/>
      <dgm:spPr/>
    </dgm:pt>
    <dgm:pt modelId="{F4F61F9E-9152-4EE1-877F-D951DA270132}" type="pres">
      <dgm:prSet presAssocID="{163E78F7-3A5C-45DF-98C5-52122AB51441}" presName="rootText" presStyleLbl="node2" presStyleIdx="3" presStyleCnt="5">
        <dgm:presLayoutVars>
          <dgm:chPref val="3"/>
        </dgm:presLayoutVars>
      </dgm:prSet>
      <dgm:spPr/>
      <dgm:t>
        <a:bodyPr/>
        <a:lstStyle/>
        <a:p>
          <a:endParaRPr lang="en-US"/>
        </a:p>
      </dgm:t>
    </dgm:pt>
    <dgm:pt modelId="{C3390983-55F0-4F5F-B675-DCC45BC748EE}" type="pres">
      <dgm:prSet presAssocID="{163E78F7-3A5C-45DF-98C5-52122AB51441}" presName="rootConnector" presStyleLbl="node2" presStyleIdx="3" presStyleCnt="5"/>
      <dgm:spPr/>
      <dgm:t>
        <a:bodyPr/>
        <a:lstStyle/>
        <a:p>
          <a:endParaRPr lang="en-US"/>
        </a:p>
      </dgm:t>
    </dgm:pt>
    <dgm:pt modelId="{BD1B068C-6ABA-42D8-989B-940AA56B2010}" type="pres">
      <dgm:prSet presAssocID="{163E78F7-3A5C-45DF-98C5-52122AB51441}" presName="hierChild4" presStyleCnt="0"/>
      <dgm:spPr/>
    </dgm:pt>
    <dgm:pt modelId="{6A4C60DE-E67D-4494-91A8-6116D982D6ED}" type="pres">
      <dgm:prSet presAssocID="{163E78F7-3A5C-45DF-98C5-52122AB51441}" presName="hierChild5" presStyleCnt="0"/>
      <dgm:spPr/>
    </dgm:pt>
    <dgm:pt modelId="{536E3A28-2E80-4843-BF1C-1A726A19992E}" type="pres">
      <dgm:prSet presAssocID="{0C22345D-4A97-46BE-A3DF-5C2C7F74BCA5}" presName="Name37" presStyleLbl="parChTrans1D2" presStyleIdx="4" presStyleCnt="6"/>
      <dgm:spPr/>
      <dgm:t>
        <a:bodyPr/>
        <a:lstStyle/>
        <a:p>
          <a:endParaRPr lang="en-US"/>
        </a:p>
      </dgm:t>
    </dgm:pt>
    <dgm:pt modelId="{9240EABE-5D6E-4B70-AEC2-11728FE54F66}" type="pres">
      <dgm:prSet presAssocID="{44D9E4F9-44A8-4DDB-860F-F4109274B50D}" presName="hierRoot2" presStyleCnt="0">
        <dgm:presLayoutVars>
          <dgm:hierBranch val="init"/>
        </dgm:presLayoutVars>
      </dgm:prSet>
      <dgm:spPr/>
    </dgm:pt>
    <dgm:pt modelId="{5AE79891-E05F-4D08-859E-F3E0E676BF8E}" type="pres">
      <dgm:prSet presAssocID="{44D9E4F9-44A8-4DDB-860F-F4109274B50D}" presName="rootComposite" presStyleCnt="0"/>
      <dgm:spPr/>
    </dgm:pt>
    <dgm:pt modelId="{272B26EC-F92B-4A98-9BD8-0A9180E1BA17}" type="pres">
      <dgm:prSet presAssocID="{44D9E4F9-44A8-4DDB-860F-F4109274B50D}" presName="rootText" presStyleLbl="node2" presStyleIdx="4" presStyleCnt="5">
        <dgm:presLayoutVars>
          <dgm:chPref val="3"/>
        </dgm:presLayoutVars>
      </dgm:prSet>
      <dgm:spPr/>
      <dgm:t>
        <a:bodyPr/>
        <a:lstStyle/>
        <a:p>
          <a:endParaRPr lang="en-US"/>
        </a:p>
      </dgm:t>
    </dgm:pt>
    <dgm:pt modelId="{EE8426B6-6893-4ACD-BB90-99D5D86B4627}" type="pres">
      <dgm:prSet presAssocID="{44D9E4F9-44A8-4DDB-860F-F4109274B50D}" presName="rootConnector" presStyleLbl="node2" presStyleIdx="4" presStyleCnt="5"/>
      <dgm:spPr/>
      <dgm:t>
        <a:bodyPr/>
        <a:lstStyle/>
        <a:p>
          <a:endParaRPr lang="en-US"/>
        </a:p>
      </dgm:t>
    </dgm:pt>
    <dgm:pt modelId="{BC465643-BABC-43C0-8C23-F3A75BB987A5}" type="pres">
      <dgm:prSet presAssocID="{44D9E4F9-44A8-4DDB-860F-F4109274B50D}" presName="hierChild4" presStyleCnt="0"/>
      <dgm:spPr/>
    </dgm:pt>
    <dgm:pt modelId="{19FE66D5-5BE5-45CE-8050-BD18F697D869}" type="pres">
      <dgm:prSet presAssocID="{44D9E4F9-44A8-4DDB-860F-F4109274B50D}" presName="hierChild5" presStyleCnt="0"/>
      <dgm:spPr/>
    </dgm:pt>
    <dgm:pt modelId="{389B1235-7401-4BA0-9403-4ED4E4C6053E}" type="pres">
      <dgm:prSet presAssocID="{08154827-58EE-46A3-9677-064CCEFD79FF}" presName="hierChild3" presStyleCnt="0"/>
      <dgm:spPr/>
    </dgm:pt>
    <dgm:pt modelId="{99DAADB5-9767-480E-B104-F4C85D410C86}" type="pres">
      <dgm:prSet presAssocID="{F8BB33C7-A860-48FA-9F21-F01306D5785E}" presName="Name111" presStyleLbl="parChTrans1D2" presStyleIdx="5" presStyleCnt="6"/>
      <dgm:spPr/>
      <dgm:t>
        <a:bodyPr/>
        <a:lstStyle/>
        <a:p>
          <a:endParaRPr lang="en-US"/>
        </a:p>
      </dgm:t>
    </dgm:pt>
    <dgm:pt modelId="{8B7834FE-8AB5-4D39-B762-3A8E197D230C}" type="pres">
      <dgm:prSet presAssocID="{588EE334-B8FA-4004-BEB0-DD9FDA87488D}" presName="hierRoot3" presStyleCnt="0">
        <dgm:presLayoutVars>
          <dgm:hierBranch val="init"/>
        </dgm:presLayoutVars>
      </dgm:prSet>
      <dgm:spPr/>
    </dgm:pt>
    <dgm:pt modelId="{0ECD2DA1-4A39-4ECA-A40D-3F61766DBB13}" type="pres">
      <dgm:prSet presAssocID="{588EE334-B8FA-4004-BEB0-DD9FDA87488D}" presName="rootComposite3" presStyleCnt="0"/>
      <dgm:spPr/>
    </dgm:pt>
    <dgm:pt modelId="{84DC2629-DD03-4E19-8C9D-F22E7E17E0CE}" type="pres">
      <dgm:prSet presAssocID="{588EE334-B8FA-4004-BEB0-DD9FDA87488D}" presName="rootText3" presStyleLbl="asst1" presStyleIdx="0" presStyleCnt="1">
        <dgm:presLayoutVars>
          <dgm:chPref val="3"/>
        </dgm:presLayoutVars>
      </dgm:prSet>
      <dgm:spPr/>
      <dgm:t>
        <a:bodyPr/>
        <a:lstStyle/>
        <a:p>
          <a:endParaRPr lang="en-US"/>
        </a:p>
      </dgm:t>
    </dgm:pt>
    <dgm:pt modelId="{F1FE0C94-4DC1-43C9-8752-F977E23E52D4}" type="pres">
      <dgm:prSet presAssocID="{588EE334-B8FA-4004-BEB0-DD9FDA87488D}" presName="rootConnector3" presStyleLbl="asst1" presStyleIdx="0" presStyleCnt="1"/>
      <dgm:spPr/>
      <dgm:t>
        <a:bodyPr/>
        <a:lstStyle/>
        <a:p>
          <a:endParaRPr lang="en-US"/>
        </a:p>
      </dgm:t>
    </dgm:pt>
    <dgm:pt modelId="{9ABB395C-DCC9-4176-ABBA-F5B2952BCE6F}" type="pres">
      <dgm:prSet presAssocID="{588EE334-B8FA-4004-BEB0-DD9FDA87488D}" presName="hierChild6" presStyleCnt="0"/>
      <dgm:spPr/>
    </dgm:pt>
    <dgm:pt modelId="{FC4D0CC7-7A5E-4811-A361-D346C9056C13}" type="pres">
      <dgm:prSet presAssocID="{588EE334-B8FA-4004-BEB0-DD9FDA87488D}" presName="hierChild7" presStyleCnt="0"/>
      <dgm:spPr/>
    </dgm:pt>
  </dgm:ptLst>
  <dgm:cxnLst>
    <dgm:cxn modelId="{1910567F-ED8C-4A92-A855-1B2773362E3D}" srcId="{08154827-58EE-46A3-9677-064CCEFD79FF}" destId="{44D9E4F9-44A8-4DDB-860F-F4109274B50D}" srcOrd="5" destOrd="0" parTransId="{0C22345D-4A97-46BE-A3DF-5C2C7F74BCA5}" sibTransId="{EAE3FE87-7DE6-41F4-8F6C-77F15B95C1C0}"/>
    <dgm:cxn modelId="{0ABDEEAD-7F59-419F-B9DB-8FCC6C399382}" type="presOf" srcId="{E49495C1-8328-40AC-BA09-E55DECF41BF1}" destId="{49D62C0A-5B5C-4D96-8319-590348AB89C3}" srcOrd="0" destOrd="0" presId="urn:microsoft.com/office/officeart/2005/8/layout/orgChart1"/>
    <dgm:cxn modelId="{E0CED4A9-11DC-419E-B0D0-3FC6DCF9D23B}" type="presOf" srcId="{F8BB33C7-A860-48FA-9F21-F01306D5785E}" destId="{99DAADB5-9767-480E-B104-F4C85D410C86}" srcOrd="0" destOrd="0" presId="urn:microsoft.com/office/officeart/2005/8/layout/orgChart1"/>
    <dgm:cxn modelId="{570DE06F-8E6B-440B-A375-C0F75FE9AB53}" type="presOf" srcId="{163E78F7-3A5C-45DF-98C5-52122AB51441}" destId="{F4F61F9E-9152-4EE1-877F-D951DA270132}" srcOrd="0" destOrd="0" presId="urn:microsoft.com/office/officeart/2005/8/layout/orgChart1"/>
    <dgm:cxn modelId="{D3ED7FFB-6F64-4D8A-A1CE-6E021B70EC35}" type="presOf" srcId="{44D9E4F9-44A8-4DDB-860F-F4109274B50D}" destId="{EE8426B6-6893-4ACD-BB90-99D5D86B4627}" srcOrd="1" destOrd="0" presId="urn:microsoft.com/office/officeart/2005/8/layout/orgChart1"/>
    <dgm:cxn modelId="{4BA28C4C-9E01-4F51-9CA8-D9F1AEF9511C}" srcId="{08154827-58EE-46A3-9677-064CCEFD79FF}" destId="{AE1B6359-98B0-431A-8C57-4207DB62F26B}" srcOrd="1" destOrd="0" parTransId="{CE138DB7-1F0E-4343-B275-A7AF23AC99E4}" sibTransId="{BF065697-1253-498F-A1B7-D8CA89C78137}"/>
    <dgm:cxn modelId="{389D2741-8A45-4DD6-B8B2-4F23CB0BC3B4}" srcId="{08154827-58EE-46A3-9677-064CCEFD79FF}" destId="{99D8C246-F436-4E89-8DA4-1E4D97467050}" srcOrd="2" destOrd="0" parTransId="{E49495C1-8328-40AC-BA09-E55DECF41BF1}" sibTransId="{5243F456-90FC-4050-841C-E9D48B12BA4A}"/>
    <dgm:cxn modelId="{E7D9EC13-E740-45A3-86D9-6FB03D4ED88B}" srcId="{91CD90C0-8010-4EF9-A315-46D3A944B5F6}" destId="{08154827-58EE-46A3-9677-064CCEFD79FF}" srcOrd="0" destOrd="0" parTransId="{9142B05C-540B-4E99-B7AF-A04DACD1F62B}" sibTransId="{306A19F1-F1DA-4CBE-B582-DD48BF5607B9}"/>
    <dgm:cxn modelId="{D7A9F760-56D9-473E-AD2A-68863D4CE995}" srcId="{08154827-58EE-46A3-9677-064CCEFD79FF}" destId="{2A5854BF-43D9-4863-ADA4-2F7DD72DD320}" srcOrd="3" destOrd="0" parTransId="{00AF1495-7E82-4C90-AC01-0474B3CEA2A4}" sibTransId="{5B2032EA-67DE-4785-8010-429A667031B3}"/>
    <dgm:cxn modelId="{93909172-8A01-4DB4-ABD7-C09E49DC1257}" type="presOf" srcId="{163E78F7-3A5C-45DF-98C5-52122AB51441}" destId="{C3390983-55F0-4F5F-B675-DCC45BC748EE}" srcOrd="1" destOrd="0" presId="urn:microsoft.com/office/officeart/2005/8/layout/orgChart1"/>
    <dgm:cxn modelId="{FD1B302F-4A80-47CB-BC88-62FD54D87B1A}" srcId="{08154827-58EE-46A3-9677-064CCEFD79FF}" destId="{588EE334-B8FA-4004-BEB0-DD9FDA87488D}" srcOrd="0" destOrd="0" parTransId="{F8BB33C7-A860-48FA-9F21-F01306D5785E}" sibTransId="{566D7AAD-72FD-40D2-AECE-F8ED22695D02}"/>
    <dgm:cxn modelId="{1FE4C96B-ABC2-4F62-8531-9A6FDC0C43DF}" type="presOf" srcId="{0C22345D-4A97-46BE-A3DF-5C2C7F74BCA5}" destId="{536E3A28-2E80-4843-BF1C-1A726A19992E}" srcOrd="0" destOrd="0" presId="urn:microsoft.com/office/officeart/2005/8/layout/orgChart1"/>
    <dgm:cxn modelId="{28960FEF-9297-4C9E-AC24-CB96CB17E2BB}" type="presOf" srcId="{44D9E4F9-44A8-4DDB-860F-F4109274B50D}" destId="{272B26EC-F92B-4A98-9BD8-0A9180E1BA17}" srcOrd="0" destOrd="0" presId="urn:microsoft.com/office/officeart/2005/8/layout/orgChart1"/>
    <dgm:cxn modelId="{ECF0581F-6F8E-46C1-A4AE-E569A9328627}" type="presOf" srcId="{2A5854BF-43D9-4863-ADA4-2F7DD72DD320}" destId="{E7BD64BA-9324-4F20-A349-F291A50733E9}" srcOrd="0" destOrd="0" presId="urn:microsoft.com/office/officeart/2005/8/layout/orgChart1"/>
    <dgm:cxn modelId="{82D97624-385F-4090-98AB-E61EA1933B44}" type="presOf" srcId="{08154827-58EE-46A3-9677-064CCEFD79FF}" destId="{C62DA1E3-81CF-40F7-A7CA-608CD62592F9}" srcOrd="0" destOrd="0" presId="urn:microsoft.com/office/officeart/2005/8/layout/orgChart1"/>
    <dgm:cxn modelId="{7CBBC66A-A74F-48BE-AF54-702550025CD5}" type="presOf" srcId="{AE1B6359-98B0-431A-8C57-4207DB62F26B}" destId="{65F4DA10-6536-4ADF-B769-75931788F47D}" srcOrd="1" destOrd="0" presId="urn:microsoft.com/office/officeart/2005/8/layout/orgChart1"/>
    <dgm:cxn modelId="{60963AA1-DA9B-4F57-865E-49E2ACC80B49}" type="presOf" srcId="{08154827-58EE-46A3-9677-064CCEFD79FF}" destId="{B53B437E-C2A1-44D2-94EA-C9FC60F8E286}" srcOrd="1" destOrd="0" presId="urn:microsoft.com/office/officeart/2005/8/layout/orgChart1"/>
    <dgm:cxn modelId="{335476A4-E28A-4546-954E-D46EB15DB7A0}" type="presOf" srcId="{91CD90C0-8010-4EF9-A315-46D3A944B5F6}" destId="{5A583E83-43DE-4B6B-878B-C43E98CB2FBE}" srcOrd="0" destOrd="0" presId="urn:microsoft.com/office/officeart/2005/8/layout/orgChart1"/>
    <dgm:cxn modelId="{56C46598-8236-4CA5-B8DF-1CDD32567362}" type="presOf" srcId="{588EE334-B8FA-4004-BEB0-DD9FDA87488D}" destId="{F1FE0C94-4DC1-43C9-8752-F977E23E52D4}" srcOrd="1" destOrd="0" presId="urn:microsoft.com/office/officeart/2005/8/layout/orgChart1"/>
    <dgm:cxn modelId="{99B3A0D4-7240-42FB-B3E2-3AF6E16F4864}" type="presOf" srcId="{CE138DB7-1F0E-4343-B275-A7AF23AC99E4}" destId="{4ACEFEA4-AE53-4C2E-807E-21B4CFBA4E39}" srcOrd="0" destOrd="0" presId="urn:microsoft.com/office/officeart/2005/8/layout/orgChart1"/>
    <dgm:cxn modelId="{A4DC1CFC-EA22-48C8-A381-E38A3218A43B}" type="presOf" srcId="{2A5854BF-43D9-4863-ADA4-2F7DD72DD320}" destId="{65691E2B-9BC2-4F0A-B784-0825F08BCE30}" srcOrd="1" destOrd="0" presId="urn:microsoft.com/office/officeart/2005/8/layout/orgChart1"/>
    <dgm:cxn modelId="{8D978FF3-523B-4234-B1AD-C54815F99DFF}" type="presOf" srcId="{588EE334-B8FA-4004-BEB0-DD9FDA87488D}" destId="{84DC2629-DD03-4E19-8C9D-F22E7E17E0CE}" srcOrd="0" destOrd="0" presId="urn:microsoft.com/office/officeart/2005/8/layout/orgChart1"/>
    <dgm:cxn modelId="{5B8AFB52-59DF-4745-8C9B-578B223E47D9}" srcId="{08154827-58EE-46A3-9677-064CCEFD79FF}" destId="{163E78F7-3A5C-45DF-98C5-52122AB51441}" srcOrd="4" destOrd="0" parTransId="{3F73C0D4-70B0-4C70-873B-35A8AAF78BC2}" sibTransId="{64F06609-D5BF-4BFE-A9CE-D89910C0B3E5}"/>
    <dgm:cxn modelId="{E271D2A0-C533-4064-A133-D652313F5C2B}" type="presOf" srcId="{00AF1495-7E82-4C90-AC01-0474B3CEA2A4}" destId="{3A4C82D9-3E58-43E3-8CCE-BAB0D2B86ED9}" srcOrd="0" destOrd="0" presId="urn:microsoft.com/office/officeart/2005/8/layout/orgChart1"/>
    <dgm:cxn modelId="{B3C52A01-AA56-476C-9E88-9D4301B3FAE4}" type="presOf" srcId="{99D8C246-F436-4E89-8DA4-1E4D97467050}" destId="{77E758EA-0231-429B-96CD-32AFAC8EBA55}" srcOrd="0" destOrd="0" presId="urn:microsoft.com/office/officeart/2005/8/layout/orgChart1"/>
    <dgm:cxn modelId="{AD092559-F807-4E5B-B16A-4AF7E44F65A4}" type="presOf" srcId="{3F73C0D4-70B0-4C70-873B-35A8AAF78BC2}" destId="{B6DCBEED-A5D1-47E5-AC8A-5A4B335CC26C}" srcOrd="0" destOrd="0" presId="urn:microsoft.com/office/officeart/2005/8/layout/orgChart1"/>
    <dgm:cxn modelId="{E225CAB6-97D2-467E-B0A4-8F4956D4C1CA}" type="presOf" srcId="{99D8C246-F436-4E89-8DA4-1E4D97467050}" destId="{AACE9D82-B13A-4085-B084-1840BB7135A9}" srcOrd="1" destOrd="0" presId="urn:microsoft.com/office/officeart/2005/8/layout/orgChart1"/>
    <dgm:cxn modelId="{ED5D1006-4F28-455E-BBEE-8B462849D73A}" type="presOf" srcId="{AE1B6359-98B0-431A-8C57-4207DB62F26B}" destId="{EBCE1D30-7C41-49E9-9798-DFFD10F46F21}" srcOrd="0" destOrd="0" presId="urn:microsoft.com/office/officeart/2005/8/layout/orgChart1"/>
    <dgm:cxn modelId="{C0A03262-7C7E-4CCE-A2DB-0FB24AD78567}" type="presParOf" srcId="{5A583E83-43DE-4B6B-878B-C43E98CB2FBE}" destId="{1F78D200-88D3-4618-BA67-76D3B36F4717}" srcOrd="0" destOrd="0" presId="urn:microsoft.com/office/officeart/2005/8/layout/orgChart1"/>
    <dgm:cxn modelId="{C563741E-7861-48D3-8202-E9B630A35D2E}" type="presParOf" srcId="{1F78D200-88D3-4618-BA67-76D3B36F4717}" destId="{545380E2-0DCF-4E0B-8E3A-564865224287}" srcOrd="0" destOrd="0" presId="urn:microsoft.com/office/officeart/2005/8/layout/orgChart1"/>
    <dgm:cxn modelId="{F950C88A-949D-4B45-A122-55B052BA0C0A}" type="presParOf" srcId="{545380E2-0DCF-4E0B-8E3A-564865224287}" destId="{C62DA1E3-81CF-40F7-A7CA-608CD62592F9}" srcOrd="0" destOrd="0" presId="urn:microsoft.com/office/officeart/2005/8/layout/orgChart1"/>
    <dgm:cxn modelId="{E5F7B9D4-CC5A-41E8-8A78-90A17806D866}" type="presParOf" srcId="{545380E2-0DCF-4E0B-8E3A-564865224287}" destId="{B53B437E-C2A1-44D2-94EA-C9FC60F8E286}" srcOrd="1" destOrd="0" presId="urn:microsoft.com/office/officeart/2005/8/layout/orgChart1"/>
    <dgm:cxn modelId="{2778FABD-D119-42EC-BC7A-2C9655D16425}" type="presParOf" srcId="{1F78D200-88D3-4618-BA67-76D3B36F4717}" destId="{549F4D18-1D4C-4E4F-90F5-80C3A2914CC6}" srcOrd="1" destOrd="0" presId="urn:microsoft.com/office/officeart/2005/8/layout/orgChart1"/>
    <dgm:cxn modelId="{FB48C38B-141A-408D-B966-83BB39F99F25}" type="presParOf" srcId="{549F4D18-1D4C-4E4F-90F5-80C3A2914CC6}" destId="{4ACEFEA4-AE53-4C2E-807E-21B4CFBA4E39}" srcOrd="0" destOrd="0" presId="urn:microsoft.com/office/officeart/2005/8/layout/orgChart1"/>
    <dgm:cxn modelId="{555A9D49-268C-4E26-896B-B48CA0676447}" type="presParOf" srcId="{549F4D18-1D4C-4E4F-90F5-80C3A2914CC6}" destId="{1499BA0E-2683-4CC3-A769-54D901E6BA36}" srcOrd="1" destOrd="0" presId="urn:microsoft.com/office/officeart/2005/8/layout/orgChart1"/>
    <dgm:cxn modelId="{D2E13E39-278D-49BD-B086-DC3C243A850D}" type="presParOf" srcId="{1499BA0E-2683-4CC3-A769-54D901E6BA36}" destId="{B2B43863-7A6F-4D3E-8453-5C7F0972D267}" srcOrd="0" destOrd="0" presId="urn:microsoft.com/office/officeart/2005/8/layout/orgChart1"/>
    <dgm:cxn modelId="{43775B6E-F73C-4582-8EBB-FF1F55F5D337}" type="presParOf" srcId="{B2B43863-7A6F-4D3E-8453-5C7F0972D267}" destId="{EBCE1D30-7C41-49E9-9798-DFFD10F46F21}" srcOrd="0" destOrd="0" presId="urn:microsoft.com/office/officeart/2005/8/layout/orgChart1"/>
    <dgm:cxn modelId="{30AB2824-06FE-4CE4-9146-C59743945562}" type="presParOf" srcId="{B2B43863-7A6F-4D3E-8453-5C7F0972D267}" destId="{65F4DA10-6536-4ADF-B769-75931788F47D}" srcOrd="1" destOrd="0" presId="urn:microsoft.com/office/officeart/2005/8/layout/orgChart1"/>
    <dgm:cxn modelId="{28E853CF-9581-4766-A752-2EC6B2432C1D}" type="presParOf" srcId="{1499BA0E-2683-4CC3-A769-54D901E6BA36}" destId="{FF24C4D0-C8E6-4A08-AC07-C04AB51C36FD}" srcOrd="1" destOrd="0" presId="urn:microsoft.com/office/officeart/2005/8/layout/orgChart1"/>
    <dgm:cxn modelId="{80B66972-3738-4755-9B2D-6CCFF2D073D3}" type="presParOf" srcId="{1499BA0E-2683-4CC3-A769-54D901E6BA36}" destId="{510B3307-8346-4B25-AC8B-449C37B090CC}" srcOrd="2" destOrd="0" presId="urn:microsoft.com/office/officeart/2005/8/layout/orgChart1"/>
    <dgm:cxn modelId="{EF77F50C-9CF1-4700-8CD9-CC9853EFD844}" type="presParOf" srcId="{549F4D18-1D4C-4E4F-90F5-80C3A2914CC6}" destId="{49D62C0A-5B5C-4D96-8319-590348AB89C3}" srcOrd="2" destOrd="0" presId="urn:microsoft.com/office/officeart/2005/8/layout/orgChart1"/>
    <dgm:cxn modelId="{23F2CBBB-93D9-4DED-A698-A623E71A3BF0}" type="presParOf" srcId="{549F4D18-1D4C-4E4F-90F5-80C3A2914CC6}" destId="{38AC0929-05F1-4FF3-9FF6-35C62554604B}" srcOrd="3" destOrd="0" presId="urn:microsoft.com/office/officeart/2005/8/layout/orgChart1"/>
    <dgm:cxn modelId="{F725C3DF-7681-43D0-8C2B-AC5F00CD3157}" type="presParOf" srcId="{38AC0929-05F1-4FF3-9FF6-35C62554604B}" destId="{FC0D6E58-6935-45F3-BACD-FB66D4257976}" srcOrd="0" destOrd="0" presId="urn:microsoft.com/office/officeart/2005/8/layout/orgChart1"/>
    <dgm:cxn modelId="{506D1C24-425A-46EA-9308-6ED6D44A594B}" type="presParOf" srcId="{FC0D6E58-6935-45F3-BACD-FB66D4257976}" destId="{77E758EA-0231-429B-96CD-32AFAC8EBA55}" srcOrd="0" destOrd="0" presId="urn:microsoft.com/office/officeart/2005/8/layout/orgChart1"/>
    <dgm:cxn modelId="{BED0C390-5555-4911-A1BC-5B6602A414E1}" type="presParOf" srcId="{FC0D6E58-6935-45F3-BACD-FB66D4257976}" destId="{AACE9D82-B13A-4085-B084-1840BB7135A9}" srcOrd="1" destOrd="0" presId="urn:microsoft.com/office/officeart/2005/8/layout/orgChart1"/>
    <dgm:cxn modelId="{D665E905-6502-4B71-9707-5955402BE4B0}" type="presParOf" srcId="{38AC0929-05F1-4FF3-9FF6-35C62554604B}" destId="{A5FF2D84-B18A-4F8C-8F12-0D4054CF95F5}" srcOrd="1" destOrd="0" presId="urn:microsoft.com/office/officeart/2005/8/layout/orgChart1"/>
    <dgm:cxn modelId="{714734FD-E341-4C3A-BB07-DDF213B9B270}" type="presParOf" srcId="{38AC0929-05F1-4FF3-9FF6-35C62554604B}" destId="{2E26FE01-446F-4CE5-8AA1-FD031AB5F651}" srcOrd="2" destOrd="0" presId="urn:microsoft.com/office/officeart/2005/8/layout/orgChart1"/>
    <dgm:cxn modelId="{22F38D89-64C6-451B-98CC-7C33ECB01659}" type="presParOf" srcId="{549F4D18-1D4C-4E4F-90F5-80C3A2914CC6}" destId="{3A4C82D9-3E58-43E3-8CCE-BAB0D2B86ED9}" srcOrd="4" destOrd="0" presId="urn:microsoft.com/office/officeart/2005/8/layout/orgChart1"/>
    <dgm:cxn modelId="{206F95C9-70A6-4501-9CD5-852DAE3F8820}" type="presParOf" srcId="{549F4D18-1D4C-4E4F-90F5-80C3A2914CC6}" destId="{7FA49CAC-16A3-4320-A30D-A6F30E91A931}" srcOrd="5" destOrd="0" presId="urn:microsoft.com/office/officeart/2005/8/layout/orgChart1"/>
    <dgm:cxn modelId="{2B471B50-0677-4268-A6CD-F881418983B3}" type="presParOf" srcId="{7FA49CAC-16A3-4320-A30D-A6F30E91A931}" destId="{18AC39AA-C027-40CC-BA2A-4F1495B6D02A}" srcOrd="0" destOrd="0" presId="urn:microsoft.com/office/officeart/2005/8/layout/orgChart1"/>
    <dgm:cxn modelId="{EF532E37-8E97-4490-B78B-B2D98674ED35}" type="presParOf" srcId="{18AC39AA-C027-40CC-BA2A-4F1495B6D02A}" destId="{E7BD64BA-9324-4F20-A349-F291A50733E9}" srcOrd="0" destOrd="0" presId="urn:microsoft.com/office/officeart/2005/8/layout/orgChart1"/>
    <dgm:cxn modelId="{72B082C4-ABCE-4109-930D-49CE44B6BB3B}" type="presParOf" srcId="{18AC39AA-C027-40CC-BA2A-4F1495B6D02A}" destId="{65691E2B-9BC2-4F0A-B784-0825F08BCE30}" srcOrd="1" destOrd="0" presId="urn:microsoft.com/office/officeart/2005/8/layout/orgChart1"/>
    <dgm:cxn modelId="{16D934B1-0F2E-4A3D-8F27-71FE162784E9}" type="presParOf" srcId="{7FA49CAC-16A3-4320-A30D-A6F30E91A931}" destId="{E8520E1D-B1D1-406A-B1EE-3996C1850DF1}" srcOrd="1" destOrd="0" presId="urn:microsoft.com/office/officeart/2005/8/layout/orgChart1"/>
    <dgm:cxn modelId="{4BC2CD5E-44FF-4BA3-A78C-DB5B146A090E}" type="presParOf" srcId="{7FA49CAC-16A3-4320-A30D-A6F30E91A931}" destId="{98E3F3A7-8D3C-45E7-BE9B-416799897279}" srcOrd="2" destOrd="0" presId="urn:microsoft.com/office/officeart/2005/8/layout/orgChart1"/>
    <dgm:cxn modelId="{82521AA7-F524-4E7B-A856-643559496C2B}" type="presParOf" srcId="{549F4D18-1D4C-4E4F-90F5-80C3A2914CC6}" destId="{B6DCBEED-A5D1-47E5-AC8A-5A4B335CC26C}" srcOrd="6" destOrd="0" presId="urn:microsoft.com/office/officeart/2005/8/layout/orgChart1"/>
    <dgm:cxn modelId="{A7F76FE0-C6DA-4718-9C0D-38A6B747438D}" type="presParOf" srcId="{549F4D18-1D4C-4E4F-90F5-80C3A2914CC6}" destId="{0A6D47CE-8033-46A5-9095-D6FC6390614C}" srcOrd="7" destOrd="0" presId="urn:microsoft.com/office/officeart/2005/8/layout/orgChart1"/>
    <dgm:cxn modelId="{24AA06E1-F1CE-4F2A-BF18-0C71B6C0A90B}" type="presParOf" srcId="{0A6D47CE-8033-46A5-9095-D6FC6390614C}" destId="{A1597AD5-31C2-4A65-B50A-2D03F92FABDC}" srcOrd="0" destOrd="0" presId="urn:microsoft.com/office/officeart/2005/8/layout/orgChart1"/>
    <dgm:cxn modelId="{A0A902D9-9343-4803-98FE-3E4EE991135C}" type="presParOf" srcId="{A1597AD5-31C2-4A65-B50A-2D03F92FABDC}" destId="{F4F61F9E-9152-4EE1-877F-D951DA270132}" srcOrd="0" destOrd="0" presId="urn:microsoft.com/office/officeart/2005/8/layout/orgChart1"/>
    <dgm:cxn modelId="{3C1309E2-AD1F-495D-8835-3503016E3936}" type="presParOf" srcId="{A1597AD5-31C2-4A65-B50A-2D03F92FABDC}" destId="{C3390983-55F0-4F5F-B675-DCC45BC748EE}" srcOrd="1" destOrd="0" presId="urn:microsoft.com/office/officeart/2005/8/layout/orgChart1"/>
    <dgm:cxn modelId="{F5F127BD-8976-425D-A2B6-97E721E80C72}" type="presParOf" srcId="{0A6D47CE-8033-46A5-9095-D6FC6390614C}" destId="{BD1B068C-6ABA-42D8-989B-940AA56B2010}" srcOrd="1" destOrd="0" presId="urn:microsoft.com/office/officeart/2005/8/layout/orgChart1"/>
    <dgm:cxn modelId="{5FADF50C-9AA8-486F-8A10-9A5D7901E893}" type="presParOf" srcId="{0A6D47CE-8033-46A5-9095-D6FC6390614C}" destId="{6A4C60DE-E67D-4494-91A8-6116D982D6ED}" srcOrd="2" destOrd="0" presId="urn:microsoft.com/office/officeart/2005/8/layout/orgChart1"/>
    <dgm:cxn modelId="{ECA3B358-1A3A-4802-8002-4FDCD24A2723}" type="presParOf" srcId="{549F4D18-1D4C-4E4F-90F5-80C3A2914CC6}" destId="{536E3A28-2E80-4843-BF1C-1A726A19992E}" srcOrd="8" destOrd="0" presId="urn:microsoft.com/office/officeart/2005/8/layout/orgChart1"/>
    <dgm:cxn modelId="{02AB8FB5-EA80-4795-8092-9F60F8BA08DF}" type="presParOf" srcId="{549F4D18-1D4C-4E4F-90F5-80C3A2914CC6}" destId="{9240EABE-5D6E-4B70-AEC2-11728FE54F66}" srcOrd="9" destOrd="0" presId="urn:microsoft.com/office/officeart/2005/8/layout/orgChart1"/>
    <dgm:cxn modelId="{48B3037C-6FA6-4524-A9D8-114B24A2C2D4}" type="presParOf" srcId="{9240EABE-5D6E-4B70-AEC2-11728FE54F66}" destId="{5AE79891-E05F-4D08-859E-F3E0E676BF8E}" srcOrd="0" destOrd="0" presId="urn:microsoft.com/office/officeart/2005/8/layout/orgChart1"/>
    <dgm:cxn modelId="{D8D58A60-AE6A-4BE0-8CDD-7228A6AD3E0B}" type="presParOf" srcId="{5AE79891-E05F-4D08-859E-F3E0E676BF8E}" destId="{272B26EC-F92B-4A98-9BD8-0A9180E1BA17}" srcOrd="0" destOrd="0" presId="urn:microsoft.com/office/officeart/2005/8/layout/orgChart1"/>
    <dgm:cxn modelId="{8981ECB5-3D58-44A2-B8EA-D8309E832CCD}" type="presParOf" srcId="{5AE79891-E05F-4D08-859E-F3E0E676BF8E}" destId="{EE8426B6-6893-4ACD-BB90-99D5D86B4627}" srcOrd="1" destOrd="0" presId="urn:microsoft.com/office/officeart/2005/8/layout/orgChart1"/>
    <dgm:cxn modelId="{9564E658-1F3F-4412-8E39-08E3FDE60178}" type="presParOf" srcId="{9240EABE-5D6E-4B70-AEC2-11728FE54F66}" destId="{BC465643-BABC-43C0-8C23-F3A75BB987A5}" srcOrd="1" destOrd="0" presId="urn:microsoft.com/office/officeart/2005/8/layout/orgChart1"/>
    <dgm:cxn modelId="{6974ACF6-1AAD-4F62-9220-4065D9948ECE}" type="presParOf" srcId="{9240EABE-5D6E-4B70-AEC2-11728FE54F66}" destId="{19FE66D5-5BE5-45CE-8050-BD18F697D869}" srcOrd="2" destOrd="0" presId="urn:microsoft.com/office/officeart/2005/8/layout/orgChart1"/>
    <dgm:cxn modelId="{B24A6E1D-4A6C-420C-BC04-DFADC48D6BF4}" type="presParOf" srcId="{1F78D200-88D3-4618-BA67-76D3B36F4717}" destId="{389B1235-7401-4BA0-9403-4ED4E4C6053E}" srcOrd="2" destOrd="0" presId="urn:microsoft.com/office/officeart/2005/8/layout/orgChart1"/>
    <dgm:cxn modelId="{7089FB26-B09E-4CD2-9339-C562DC2BD55C}" type="presParOf" srcId="{389B1235-7401-4BA0-9403-4ED4E4C6053E}" destId="{99DAADB5-9767-480E-B104-F4C85D410C86}" srcOrd="0" destOrd="0" presId="urn:microsoft.com/office/officeart/2005/8/layout/orgChart1"/>
    <dgm:cxn modelId="{6872721B-9325-4574-BD9C-6DC16E8B8FFF}" type="presParOf" srcId="{389B1235-7401-4BA0-9403-4ED4E4C6053E}" destId="{8B7834FE-8AB5-4D39-B762-3A8E197D230C}" srcOrd="1" destOrd="0" presId="urn:microsoft.com/office/officeart/2005/8/layout/orgChart1"/>
    <dgm:cxn modelId="{8702AE77-1703-48E2-8EE0-0EAB76C351B9}" type="presParOf" srcId="{8B7834FE-8AB5-4D39-B762-3A8E197D230C}" destId="{0ECD2DA1-4A39-4ECA-A40D-3F61766DBB13}" srcOrd="0" destOrd="0" presId="urn:microsoft.com/office/officeart/2005/8/layout/orgChart1"/>
    <dgm:cxn modelId="{572390AE-F639-48EA-9D49-7328C7127A78}" type="presParOf" srcId="{0ECD2DA1-4A39-4ECA-A40D-3F61766DBB13}" destId="{84DC2629-DD03-4E19-8C9D-F22E7E17E0CE}" srcOrd="0" destOrd="0" presId="urn:microsoft.com/office/officeart/2005/8/layout/orgChart1"/>
    <dgm:cxn modelId="{C3703532-B94D-45BD-B094-7F07B6E22B8B}" type="presParOf" srcId="{0ECD2DA1-4A39-4ECA-A40D-3F61766DBB13}" destId="{F1FE0C94-4DC1-43C9-8752-F977E23E52D4}" srcOrd="1" destOrd="0" presId="urn:microsoft.com/office/officeart/2005/8/layout/orgChart1"/>
    <dgm:cxn modelId="{13BF5D76-591F-49AC-AA86-BD731B6658EF}" type="presParOf" srcId="{8B7834FE-8AB5-4D39-B762-3A8E197D230C}" destId="{9ABB395C-DCC9-4176-ABBA-F5B2952BCE6F}" srcOrd="1" destOrd="0" presId="urn:microsoft.com/office/officeart/2005/8/layout/orgChart1"/>
    <dgm:cxn modelId="{E75DEB27-BF85-4551-A090-23EC072E9EC6}" type="presParOf" srcId="{8B7834FE-8AB5-4D39-B762-3A8E197D230C}" destId="{FC4D0CC7-7A5E-4811-A361-D346C9056C1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09D450-B9AD-44B4-B084-459AC03CC056}" type="doc">
      <dgm:prSet loTypeId="urn:microsoft.com/office/officeart/2005/8/layout/process1" loCatId="process" qsTypeId="urn:microsoft.com/office/officeart/2005/8/quickstyle/simple1" qsCatId="simple" csTypeId="urn:microsoft.com/office/officeart/2005/8/colors/accent0_3" csCatId="mainScheme" phldr="1"/>
      <dgm:spPr/>
    </dgm:pt>
    <dgm:pt modelId="{73897B6C-0888-4157-9844-4B15BAB19E16}">
      <dgm:prSet phldrT="[Text]" custT="1"/>
      <dgm:spPr/>
      <dgm:t>
        <a:bodyPr/>
        <a:lstStyle/>
        <a:p>
          <a:r>
            <a:rPr lang="en-US" sz="1100" dirty="0"/>
            <a:t>Initial use of telehealth was in 1905 by a Dutch physician, Willem Einthoven in which electrocardiograms were sent remotely</a:t>
          </a:r>
        </a:p>
      </dgm:t>
    </dgm:pt>
    <dgm:pt modelId="{926DEA26-457F-4DBB-8452-0EA437900273}" type="parTrans" cxnId="{47789415-98A4-40AF-B126-BEC12E5412DE}">
      <dgm:prSet/>
      <dgm:spPr/>
      <dgm:t>
        <a:bodyPr/>
        <a:lstStyle/>
        <a:p>
          <a:endParaRPr lang="en-US"/>
        </a:p>
      </dgm:t>
    </dgm:pt>
    <dgm:pt modelId="{E3E51A5A-47E7-4615-84FF-4969E764AAC8}" type="sibTrans" cxnId="{47789415-98A4-40AF-B126-BEC12E5412DE}">
      <dgm:prSet/>
      <dgm:spPr/>
      <dgm:t>
        <a:bodyPr/>
        <a:lstStyle/>
        <a:p>
          <a:endParaRPr lang="en-US"/>
        </a:p>
      </dgm:t>
    </dgm:pt>
    <dgm:pt modelId="{AC8EA6C8-90C4-4131-AF92-8CDFE1EF2AEB}">
      <dgm:prSet phldrT="[Text]" custT="1"/>
      <dgm:spPr/>
      <dgm:t>
        <a:bodyPr/>
        <a:lstStyle/>
        <a:p>
          <a:r>
            <a:rPr lang="en-US" sz="1200" dirty="0"/>
            <a:t>Radiologic images are sent 24 miles from West Chester to Philadelphia in 1948 </a:t>
          </a:r>
        </a:p>
      </dgm:t>
    </dgm:pt>
    <dgm:pt modelId="{36C9DF9D-38C7-4132-A3EF-E84A74B9D495}" type="parTrans" cxnId="{F5D9EAA8-E9C0-4168-856A-B28EB95BD0F0}">
      <dgm:prSet/>
      <dgm:spPr/>
      <dgm:t>
        <a:bodyPr/>
        <a:lstStyle/>
        <a:p>
          <a:endParaRPr lang="en-US"/>
        </a:p>
      </dgm:t>
    </dgm:pt>
    <dgm:pt modelId="{F6B78F0A-7B22-46F7-8B8E-A32677B09BC0}" type="sibTrans" cxnId="{F5D9EAA8-E9C0-4168-856A-B28EB95BD0F0}">
      <dgm:prSet/>
      <dgm:spPr/>
      <dgm:t>
        <a:bodyPr/>
        <a:lstStyle/>
        <a:p>
          <a:endParaRPr lang="en-US"/>
        </a:p>
      </dgm:t>
    </dgm:pt>
    <dgm:pt modelId="{F7650E45-E8F5-46E5-BDAD-DA7FAF6FCE6B}">
      <dgm:prSet phldrT="[Text]" custT="1"/>
      <dgm:spPr/>
      <dgm:t>
        <a:bodyPr/>
        <a:lstStyle/>
        <a:p>
          <a:r>
            <a:rPr lang="en-US" sz="1200" dirty="0"/>
            <a:t>50’s sees TV &amp; NASA added to the mix, 60’s &amp; 70’s technology improves the innovations</a:t>
          </a:r>
        </a:p>
      </dgm:t>
    </dgm:pt>
    <dgm:pt modelId="{323FE585-8143-4A27-91B0-47FC36B0A8DD}" type="parTrans" cxnId="{33DF5F1B-B0E3-4C6B-A59E-B35E72E7FA02}">
      <dgm:prSet/>
      <dgm:spPr/>
      <dgm:t>
        <a:bodyPr/>
        <a:lstStyle/>
        <a:p>
          <a:endParaRPr lang="en-US"/>
        </a:p>
      </dgm:t>
    </dgm:pt>
    <dgm:pt modelId="{619DBF03-DE72-4BB6-8641-20B055ADA92C}" type="sibTrans" cxnId="{33DF5F1B-B0E3-4C6B-A59E-B35E72E7FA02}">
      <dgm:prSet/>
      <dgm:spPr/>
      <dgm:t>
        <a:bodyPr/>
        <a:lstStyle/>
        <a:p>
          <a:endParaRPr lang="en-US"/>
        </a:p>
      </dgm:t>
    </dgm:pt>
    <dgm:pt modelId="{E7C5C606-E388-4672-9C5E-4AD7B80954A9}" type="pres">
      <dgm:prSet presAssocID="{3709D450-B9AD-44B4-B084-459AC03CC056}" presName="Name0" presStyleCnt="0">
        <dgm:presLayoutVars>
          <dgm:dir/>
          <dgm:resizeHandles val="exact"/>
        </dgm:presLayoutVars>
      </dgm:prSet>
      <dgm:spPr/>
    </dgm:pt>
    <dgm:pt modelId="{C41D36F2-8D9C-4D02-8EF6-903DB5117417}" type="pres">
      <dgm:prSet presAssocID="{73897B6C-0888-4157-9844-4B15BAB19E16}" presName="node" presStyleLbl="node1" presStyleIdx="0" presStyleCnt="3" custScaleX="116736">
        <dgm:presLayoutVars>
          <dgm:bulletEnabled val="1"/>
        </dgm:presLayoutVars>
      </dgm:prSet>
      <dgm:spPr/>
      <dgm:t>
        <a:bodyPr/>
        <a:lstStyle/>
        <a:p>
          <a:endParaRPr lang="en-US"/>
        </a:p>
      </dgm:t>
    </dgm:pt>
    <dgm:pt modelId="{571BD347-F20B-403F-BA84-DA6B83E71626}" type="pres">
      <dgm:prSet presAssocID="{E3E51A5A-47E7-4615-84FF-4969E764AAC8}" presName="sibTrans" presStyleLbl="sibTrans2D1" presStyleIdx="0" presStyleCnt="2"/>
      <dgm:spPr/>
      <dgm:t>
        <a:bodyPr/>
        <a:lstStyle/>
        <a:p>
          <a:endParaRPr lang="en-US"/>
        </a:p>
      </dgm:t>
    </dgm:pt>
    <dgm:pt modelId="{6FA8A59E-12AE-4F26-AC6C-6049685A25D9}" type="pres">
      <dgm:prSet presAssocID="{E3E51A5A-47E7-4615-84FF-4969E764AAC8}" presName="connectorText" presStyleLbl="sibTrans2D1" presStyleIdx="0" presStyleCnt="2"/>
      <dgm:spPr/>
      <dgm:t>
        <a:bodyPr/>
        <a:lstStyle/>
        <a:p>
          <a:endParaRPr lang="en-US"/>
        </a:p>
      </dgm:t>
    </dgm:pt>
    <dgm:pt modelId="{895944B4-E399-4E10-8DBE-54FB4DF17433}" type="pres">
      <dgm:prSet presAssocID="{AC8EA6C8-90C4-4131-AF92-8CDFE1EF2AEB}" presName="node" presStyleLbl="node1" presStyleIdx="1" presStyleCnt="3" custScaleX="120345">
        <dgm:presLayoutVars>
          <dgm:bulletEnabled val="1"/>
        </dgm:presLayoutVars>
      </dgm:prSet>
      <dgm:spPr/>
      <dgm:t>
        <a:bodyPr/>
        <a:lstStyle/>
        <a:p>
          <a:endParaRPr lang="en-US"/>
        </a:p>
      </dgm:t>
    </dgm:pt>
    <dgm:pt modelId="{4FA0EBE2-5D71-4A73-B04B-D2ACA15F0EF9}" type="pres">
      <dgm:prSet presAssocID="{F6B78F0A-7B22-46F7-8B8E-A32677B09BC0}" presName="sibTrans" presStyleLbl="sibTrans2D1" presStyleIdx="1" presStyleCnt="2"/>
      <dgm:spPr/>
      <dgm:t>
        <a:bodyPr/>
        <a:lstStyle/>
        <a:p>
          <a:endParaRPr lang="en-US"/>
        </a:p>
      </dgm:t>
    </dgm:pt>
    <dgm:pt modelId="{FC2139C5-0387-431B-9D78-B8332526EA42}" type="pres">
      <dgm:prSet presAssocID="{F6B78F0A-7B22-46F7-8B8E-A32677B09BC0}" presName="connectorText" presStyleLbl="sibTrans2D1" presStyleIdx="1" presStyleCnt="2"/>
      <dgm:spPr/>
      <dgm:t>
        <a:bodyPr/>
        <a:lstStyle/>
        <a:p>
          <a:endParaRPr lang="en-US"/>
        </a:p>
      </dgm:t>
    </dgm:pt>
    <dgm:pt modelId="{E975BFB8-DA8F-4E46-B401-CEB0FC239912}" type="pres">
      <dgm:prSet presAssocID="{F7650E45-E8F5-46E5-BDAD-DA7FAF6FCE6B}" presName="node" presStyleLbl="node1" presStyleIdx="2" presStyleCnt="3" custScaleX="122546">
        <dgm:presLayoutVars>
          <dgm:bulletEnabled val="1"/>
        </dgm:presLayoutVars>
      </dgm:prSet>
      <dgm:spPr/>
      <dgm:t>
        <a:bodyPr/>
        <a:lstStyle/>
        <a:p>
          <a:endParaRPr lang="en-US"/>
        </a:p>
      </dgm:t>
    </dgm:pt>
  </dgm:ptLst>
  <dgm:cxnLst>
    <dgm:cxn modelId="{8E2FE10E-E8F2-43C7-B956-1908A5EF40D2}" type="presOf" srcId="{F6B78F0A-7B22-46F7-8B8E-A32677B09BC0}" destId="{FC2139C5-0387-431B-9D78-B8332526EA42}" srcOrd="1" destOrd="0" presId="urn:microsoft.com/office/officeart/2005/8/layout/process1"/>
    <dgm:cxn modelId="{FB7C575E-12AF-4187-9CB8-CAB649C615B5}" type="presOf" srcId="{F6B78F0A-7B22-46F7-8B8E-A32677B09BC0}" destId="{4FA0EBE2-5D71-4A73-B04B-D2ACA15F0EF9}" srcOrd="0" destOrd="0" presId="urn:microsoft.com/office/officeart/2005/8/layout/process1"/>
    <dgm:cxn modelId="{D816DE69-2A18-429A-8879-A9CD70EBAA39}" type="presOf" srcId="{73897B6C-0888-4157-9844-4B15BAB19E16}" destId="{C41D36F2-8D9C-4D02-8EF6-903DB5117417}" srcOrd="0" destOrd="0" presId="urn:microsoft.com/office/officeart/2005/8/layout/process1"/>
    <dgm:cxn modelId="{73467450-62F8-4632-ACF1-239ABAE9AF0E}" type="presOf" srcId="{F7650E45-E8F5-46E5-BDAD-DA7FAF6FCE6B}" destId="{E975BFB8-DA8F-4E46-B401-CEB0FC239912}" srcOrd="0" destOrd="0" presId="urn:microsoft.com/office/officeart/2005/8/layout/process1"/>
    <dgm:cxn modelId="{F5D9EAA8-E9C0-4168-856A-B28EB95BD0F0}" srcId="{3709D450-B9AD-44B4-B084-459AC03CC056}" destId="{AC8EA6C8-90C4-4131-AF92-8CDFE1EF2AEB}" srcOrd="1" destOrd="0" parTransId="{36C9DF9D-38C7-4132-A3EF-E84A74B9D495}" sibTransId="{F6B78F0A-7B22-46F7-8B8E-A32677B09BC0}"/>
    <dgm:cxn modelId="{2152EB2F-3FA3-4BAC-AAB5-DDA4A4A8BE6B}" type="presOf" srcId="{E3E51A5A-47E7-4615-84FF-4969E764AAC8}" destId="{571BD347-F20B-403F-BA84-DA6B83E71626}" srcOrd="0" destOrd="0" presId="urn:microsoft.com/office/officeart/2005/8/layout/process1"/>
    <dgm:cxn modelId="{47789415-98A4-40AF-B126-BEC12E5412DE}" srcId="{3709D450-B9AD-44B4-B084-459AC03CC056}" destId="{73897B6C-0888-4157-9844-4B15BAB19E16}" srcOrd="0" destOrd="0" parTransId="{926DEA26-457F-4DBB-8452-0EA437900273}" sibTransId="{E3E51A5A-47E7-4615-84FF-4969E764AAC8}"/>
    <dgm:cxn modelId="{49C3A5FC-8D59-4D97-8335-B7B463936255}" type="presOf" srcId="{3709D450-B9AD-44B4-B084-459AC03CC056}" destId="{E7C5C606-E388-4672-9C5E-4AD7B80954A9}" srcOrd="0" destOrd="0" presId="urn:microsoft.com/office/officeart/2005/8/layout/process1"/>
    <dgm:cxn modelId="{DE2238AE-E6B8-4CA6-9E9F-3B2E2E8D75CE}" type="presOf" srcId="{E3E51A5A-47E7-4615-84FF-4969E764AAC8}" destId="{6FA8A59E-12AE-4F26-AC6C-6049685A25D9}" srcOrd="1" destOrd="0" presId="urn:microsoft.com/office/officeart/2005/8/layout/process1"/>
    <dgm:cxn modelId="{09B89961-177C-4C5A-8FFF-746F18DBC1DD}" type="presOf" srcId="{AC8EA6C8-90C4-4131-AF92-8CDFE1EF2AEB}" destId="{895944B4-E399-4E10-8DBE-54FB4DF17433}" srcOrd="0" destOrd="0" presId="urn:microsoft.com/office/officeart/2005/8/layout/process1"/>
    <dgm:cxn modelId="{33DF5F1B-B0E3-4C6B-A59E-B35E72E7FA02}" srcId="{3709D450-B9AD-44B4-B084-459AC03CC056}" destId="{F7650E45-E8F5-46E5-BDAD-DA7FAF6FCE6B}" srcOrd="2" destOrd="0" parTransId="{323FE585-8143-4A27-91B0-47FC36B0A8DD}" sibTransId="{619DBF03-DE72-4BB6-8641-20B055ADA92C}"/>
    <dgm:cxn modelId="{43359CBE-CB7C-402E-8371-7E0EB3AC7DA1}" type="presParOf" srcId="{E7C5C606-E388-4672-9C5E-4AD7B80954A9}" destId="{C41D36F2-8D9C-4D02-8EF6-903DB5117417}" srcOrd="0" destOrd="0" presId="urn:microsoft.com/office/officeart/2005/8/layout/process1"/>
    <dgm:cxn modelId="{CAE81438-B258-4966-A128-B1E7D9E898CC}" type="presParOf" srcId="{E7C5C606-E388-4672-9C5E-4AD7B80954A9}" destId="{571BD347-F20B-403F-BA84-DA6B83E71626}" srcOrd="1" destOrd="0" presId="urn:microsoft.com/office/officeart/2005/8/layout/process1"/>
    <dgm:cxn modelId="{572CC1D5-56E8-4BA3-A65F-CCB92C8C1620}" type="presParOf" srcId="{571BD347-F20B-403F-BA84-DA6B83E71626}" destId="{6FA8A59E-12AE-4F26-AC6C-6049685A25D9}" srcOrd="0" destOrd="0" presId="urn:microsoft.com/office/officeart/2005/8/layout/process1"/>
    <dgm:cxn modelId="{BA0F063F-3D26-441E-84DD-26EB95F12A4E}" type="presParOf" srcId="{E7C5C606-E388-4672-9C5E-4AD7B80954A9}" destId="{895944B4-E399-4E10-8DBE-54FB4DF17433}" srcOrd="2" destOrd="0" presId="urn:microsoft.com/office/officeart/2005/8/layout/process1"/>
    <dgm:cxn modelId="{FCB1BF62-D4FF-4CAE-85FF-D88A4BE55E11}" type="presParOf" srcId="{E7C5C606-E388-4672-9C5E-4AD7B80954A9}" destId="{4FA0EBE2-5D71-4A73-B04B-D2ACA15F0EF9}" srcOrd="3" destOrd="0" presId="urn:microsoft.com/office/officeart/2005/8/layout/process1"/>
    <dgm:cxn modelId="{8FF445B7-84E1-4152-B1FD-708772E26072}" type="presParOf" srcId="{4FA0EBE2-5D71-4A73-B04B-D2ACA15F0EF9}" destId="{FC2139C5-0387-431B-9D78-B8332526EA42}" srcOrd="0" destOrd="0" presId="urn:microsoft.com/office/officeart/2005/8/layout/process1"/>
    <dgm:cxn modelId="{D3D7363D-44A9-430E-A374-6C09ABF902F6}" type="presParOf" srcId="{E7C5C606-E388-4672-9C5E-4AD7B80954A9}" destId="{E975BFB8-DA8F-4E46-B401-CEB0FC23991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9D27EA-6C4D-46B4-A4E4-B6D09BE829B9}" type="doc">
      <dgm:prSet loTypeId="urn:microsoft.com/office/officeart/2005/8/layout/process1" loCatId="process" qsTypeId="urn:microsoft.com/office/officeart/2005/8/quickstyle/simple1" qsCatId="simple" csTypeId="urn:microsoft.com/office/officeart/2005/8/colors/accent0_3" csCatId="mainScheme" phldr="1"/>
      <dgm:spPr/>
    </dgm:pt>
    <dgm:pt modelId="{B8A65DA3-9B60-4966-8D76-A11A300C39C5}">
      <dgm:prSet phldrT="[Text]" custT="1"/>
      <dgm:spPr/>
      <dgm:t>
        <a:bodyPr/>
        <a:lstStyle/>
        <a:p>
          <a:r>
            <a:rPr lang="en-US" sz="1200" dirty="0"/>
            <a:t>80’s &amp; 90’s sees usage drop as transmission costs increase</a:t>
          </a:r>
        </a:p>
      </dgm:t>
    </dgm:pt>
    <dgm:pt modelId="{2AD950AD-73DC-47AC-9639-83C92BF5045D}" type="parTrans" cxnId="{08C07F70-52BC-4C72-92D2-3E2B899FA91C}">
      <dgm:prSet/>
      <dgm:spPr/>
      <dgm:t>
        <a:bodyPr/>
        <a:lstStyle/>
        <a:p>
          <a:endParaRPr lang="en-US"/>
        </a:p>
      </dgm:t>
    </dgm:pt>
    <dgm:pt modelId="{0D500F03-E54B-4BE5-8EE9-8A59DAC661BB}" type="sibTrans" cxnId="{08C07F70-52BC-4C72-92D2-3E2B899FA91C}">
      <dgm:prSet/>
      <dgm:spPr/>
      <dgm:t>
        <a:bodyPr/>
        <a:lstStyle/>
        <a:p>
          <a:endParaRPr lang="en-US"/>
        </a:p>
      </dgm:t>
    </dgm:pt>
    <dgm:pt modelId="{F19BF150-C955-444F-A745-A0496D39E960}">
      <dgm:prSet phldrT="[Text]" custT="1"/>
      <dgm:spPr/>
      <dgm:t>
        <a:bodyPr/>
        <a:lstStyle/>
        <a:p>
          <a:r>
            <a:rPr lang="en-US" sz="1200" dirty="0"/>
            <a:t>00’s &amp; beyond sees usage tick up as transmission costs decrease and policy regulations change</a:t>
          </a:r>
        </a:p>
      </dgm:t>
    </dgm:pt>
    <dgm:pt modelId="{E3EE3074-84CE-4510-97B0-5124AA350B6E}" type="parTrans" cxnId="{22EEDAF2-9D3A-4FA6-9FFB-DFA535F4B266}">
      <dgm:prSet/>
      <dgm:spPr/>
      <dgm:t>
        <a:bodyPr/>
        <a:lstStyle/>
        <a:p>
          <a:endParaRPr lang="en-US"/>
        </a:p>
      </dgm:t>
    </dgm:pt>
    <dgm:pt modelId="{243DCE97-C3EF-4535-B8CE-D49943ECAB72}" type="sibTrans" cxnId="{22EEDAF2-9D3A-4FA6-9FFB-DFA535F4B266}">
      <dgm:prSet/>
      <dgm:spPr/>
      <dgm:t>
        <a:bodyPr/>
        <a:lstStyle/>
        <a:p>
          <a:endParaRPr lang="en-US"/>
        </a:p>
      </dgm:t>
    </dgm:pt>
    <dgm:pt modelId="{D4F2784B-27AD-45FC-89C8-E57A4F12B5A8}" type="pres">
      <dgm:prSet presAssocID="{499D27EA-6C4D-46B4-A4E4-B6D09BE829B9}" presName="Name0" presStyleCnt="0">
        <dgm:presLayoutVars>
          <dgm:dir/>
          <dgm:resizeHandles val="exact"/>
        </dgm:presLayoutVars>
      </dgm:prSet>
      <dgm:spPr/>
    </dgm:pt>
    <dgm:pt modelId="{1EE2741C-8C70-4FA9-8AA6-0B55C43D0958}" type="pres">
      <dgm:prSet presAssocID="{B8A65DA3-9B60-4966-8D76-A11A300C39C5}" presName="node" presStyleLbl="node1" presStyleIdx="0" presStyleCnt="2" custScaleX="69336" custLinFactNeighborX="3691">
        <dgm:presLayoutVars>
          <dgm:bulletEnabled val="1"/>
        </dgm:presLayoutVars>
      </dgm:prSet>
      <dgm:spPr/>
      <dgm:t>
        <a:bodyPr/>
        <a:lstStyle/>
        <a:p>
          <a:endParaRPr lang="en-US"/>
        </a:p>
      </dgm:t>
    </dgm:pt>
    <dgm:pt modelId="{E57620E4-FB01-47AD-9D44-B2663F882F74}" type="pres">
      <dgm:prSet presAssocID="{0D500F03-E54B-4BE5-8EE9-8A59DAC661BB}" presName="sibTrans" presStyleLbl="sibTrans2D1" presStyleIdx="0" presStyleCnt="1"/>
      <dgm:spPr/>
      <dgm:t>
        <a:bodyPr/>
        <a:lstStyle/>
        <a:p>
          <a:endParaRPr lang="en-US"/>
        </a:p>
      </dgm:t>
    </dgm:pt>
    <dgm:pt modelId="{88F9495D-E03C-479B-A5EC-869FE446FB59}" type="pres">
      <dgm:prSet presAssocID="{0D500F03-E54B-4BE5-8EE9-8A59DAC661BB}" presName="connectorText" presStyleLbl="sibTrans2D1" presStyleIdx="0" presStyleCnt="1"/>
      <dgm:spPr/>
      <dgm:t>
        <a:bodyPr/>
        <a:lstStyle/>
        <a:p>
          <a:endParaRPr lang="en-US"/>
        </a:p>
      </dgm:t>
    </dgm:pt>
    <dgm:pt modelId="{AB5979D2-7901-42C8-B4E6-786BE6DC524D}" type="pres">
      <dgm:prSet presAssocID="{F19BF150-C955-444F-A745-A0496D39E960}" presName="node" presStyleLbl="node1" presStyleIdx="1" presStyleCnt="2" custScaleX="76739">
        <dgm:presLayoutVars>
          <dgm:bulletEnabled val="1"/>
        </dgm:presLayoutVars>
      </dgm:prSet>
      <dgm:spPr/>
      <dgm:t>
        <a:bodyPr/>
        <a:lstStyle/>
        <a:p>
          <a:endParaRPr lang="en-US"/>
        </a:p>
      </dgm:t>
    </dgm:pt>
  </dgm:ptLst>
  <dgm:cxnLst>
    <dgm:cxn modelId="{08C07F70-52BC-4C72-92D2-3E2B899FA91C}" srcId="{499D27EA-6C4D-46B4-A4E4-B6D09BE829B9}" destId="{B8A65DA3-9B60-4966-8D76-A11A300C39C5}" srcOrd="0" destOrd="0" parTransId="{2AD950AD-73DC-47AC-9639-83C92BF5045D}" sibTransId="{0D500F03-E54B-4BE5-8EE9-8A59DAC661BB}"/>
    <dgm:cxn modelId="{DDB8C4CE-3838-4B30-A2CF-A4F7B2C571B5}" type="presOf" srcId="{0D500F03-E54B-4BE5-8EE9-8A59DAC661BB}" destId="{E57620E4-FB01-47AD-9D44-B2663F882F74}" srcOrd="0" destOrd="0" presId="urn:microsoft.com/office/officeart/2005/8/layout/process1"/>
    <dgm:cxn modelId="{22EEDAF2-9D3A-4FA6-9FFB-DFA535F4B266}" srcId="{499D27EA-6C4D-46B4-A4E4-B6D09BE829B9}" destId="{F19BF150-C955-444F-A745-A0496D39E960}" srcOrd="1" destOrd="0" parTransId="{E3EE3074-84CE-4510-97B0-5124AA350B6E}" sibTransId="{243DCE97-C3EF-4535-B8CE-D49943ECAB72}"/>
    <dgm:cxn modelId="{4736EB83-4349-4465-BB24-8790B5B94343}" type="presOf" srcId="{0D500F03-E54B-4BE5-8EE9-8A59DAC661BB}" destId="{88F9495D-E03C-479B-A5EC-869FE446FB59}" srcOrd="1" destOrd="0" presId="urn:microsoft.com/office/officeart/2005/8/layout/process1"/>
    <dgm:cxn modelId="{68F596F8-CA79-4556-BC18-8AED43E46823}" type="presOf" srcId="{F19BF150-C955-444F-A745-A0496D39E960}" destId="{AB5979D2-7901-42C8-B4E6-786BE6DC524D}" srcOrd="0" destOrd="0" presId="urn:microsoft.com/office/officeart/2005/8/layout/process1"/>
    <dgm:cxn modelId="{FA87688A-B7DE-43C1-9C93-4F2958710122}" type="presOf" srcId="{499D27EA-6C4D-46B4-A4E4-B6D09BE829B9}" destId="{D4F2784B-27AD-45FC-89C8-E57A4F12B5A8}" srcOrd="0" destOrd="0" presId="urn:microsoft.com/office/officeart/2005/8/layout/process1"/>
    <dgm:cxn modelId="{A0B5982C-95DE-4D3A-8236-992209CDA086}" type="presOf" srcId="{B8A65DA3-9B60-4966-8D76-A11A300C39C5}" destId="{1EE2741C-8C70-4FA9-8AA6-0B55C43D0958}" srcOrd="0" destOrd="0" presId="urn:microsoft.com/office/officeart/2005/8/layout/process1"/>
    <dgm:cxn modelId="{EAD51DC2-4E93-4F1E-8637-BE08447CE487}" type="presParOf" srcId="{D4F2784B-27AD-45FC-89C8-E57A4F12B5A8}" destId="{1EE2741C-8C70-4FA9-8AA6-0B55C43D0958}" srcOrd="0" destOrd="0" presId="urn:microsoft.com/office/officeart/2005/8/layout/process1"/>
    <dgm:cxn modelId="{40D24D4C-2D92-481F-A1EE-F1A9D158B759}" type="presParOf" srcId="{D4F2784B-27AD-45FC-89C8-E57A4F12B5A8}" destId="{E57620E4-FB01-47AD-9D44-B2663F882F74}" srcOrd="1" destOrd="0" presId="urn:microsoft.com/office/officeart/2005/8/layout/process1"/>
    <dgm:cxn modelId="{D37F2C17-95F9-4903-9DED-D7B9831AFE4B}" type="presParOf" srcId="{E57620E4-FB01-47AD-9D44-B2663F882F74}" destId="{88F9495D-E03C-479B-A5EC-869FE446FB59}" srcOrd="0" destOrd="0" presId="urn:microsoft.com/office/officeart/2005/8/layout/process1"/>
    <dgm:cxn modelId="{EA033A72-A987-4341-933A-E836C01D87A8}" type="presParOf" srcId="{D4F2784B-27AD-45FC-89C8-E57A4F12B5A8}" destId="{AB5979D2-7901-42C8-B4E6-786BE6DC524D}"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B7666F-1456-46B8-BF60-D9C276589EBB}"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C17E8BA1-A143-4C78-BC69-750619376A4E}">
      <dgm:prSet/>
      <dgm:spPr/>
      <dgm:t>
        <a:bodyPr/>
        <a:lstStyle/>
        <a:p>
          <a:pPr>
            <a:lnSpc>
              <a:spcPct val="100000"/>
            </a:lnSpc>
          </a:pPr>
          <a:r>
            <a:rPr lang="en-US" dirty="0"/>
            <a:t>Research does not support its effectiveness in all situations, however in certain situations (such as rural healthcare) research shows telehealth to be extremely effective at delivering a high level of care to patients who would otherwise not have access</a:t>
          </a:r>
        </a:p>
      </dgm:t>
    </dgm:pt>
    <dgm:pt modelId="{2F1D0FBC-F1BD-4504-BF26-65ED38434D6F}" type="parTrans" cxnId="{1A9D9AF9-7097-4E3D-89F8-6D1D6F4A97DE}">
      <dgm:prSet/>
      <dgm:spPr/>
      <dgm:t>
        <a:bodyPr/>
        <a:lstStyle/>
        <a:p>
          <a:endParaRPr lang="en-US"/>
        </a:p>
      </dgm:t>
    </dgm:pt>
    <dgm:pt modelId="{A594CEA9-6631-4E6F-8686-4C698837D260}" type="sibTrans" cxnId="{1A9D9AF9-7097-4E3D-89F8-6D1D6F4A97DE}">
      <dgm:prSet/>
      <dgm:spPr/>
      <dgm:t>
        <a:bodyPr/>
        <a:lstStyle/>
        <a:p>
          <a:endParaRPr lang="en-US"/>
        </a:p>
      </dgm:t>
    </dgm:pt>
    <dgm:pt modelId="{1EF06B21-7FB2-42FA-AFA4-D4593911E096}">
      <dgm:prSet/>
      <dgm:spPr/>
      <dgm:t>
        <a:bodyPr/>
        <a:lstStyle/>
        <a:p>
          <a:pPr>
            <a:lnSpc>
              <a:spcPct val="100000"/>
            </a:lnSpc>
          </a:pPr>
          <a:r>
            <a:rPr lang="en-US" dirty="0"/>
            <a:t>Research also details at length how telehealth faces barriers to implementation at multiple levels.  Policy, provider, and patient barriers all hold up the diffusion of telehealth</a:t>
          </a:r>
        </a:p>
      </dgm:t>
    </dgm:pt>
    <dgm:pt modelId="{144577E2-539B-4181-B40B-20E76ED7C45D}" type="parTrans" cxnId="{5EA4DA47-3708-4FA3-BC43-9278C5E9B861}">
      <dgm:prSet/>
      <dgm:spPr/>
      <dgm:t>
        <a:bodyPr/>
        <a:lstStyle/>
        <a:p>
          <a:endParaRPr lang="en-US"/>
        </a:p>
      </dgm:t>
    </dgm:pt>
    <dgm:pt modelId="{9C8A4A8C-BBF2-4A8A-B46F-186BE1F0972A}" type="sibTrans" cxnId="{5EA4DA47-3708-4FA3-BC43-9278C5E9B861}">
      <dgm:prSet/>
      <dgm:spPr/>
      <dgm:t>
        <a:bodyPr/>
        <a:lstStyle/>
        <a:p>
          <a:endParaRPr lang="en-US"/>
        </a:p>
      </dgm:t>
    </dgm:pt>
    <dgm:pt modelId="{88D1875B-75A5-41CC-ADB3-9FA073371CB6}">
      <dgm:prSet/>
      <dgm:spPr/>
      <dgm:t>
        <a:bodyPr/>
        <a:lstStyle/>
        <a:p>
          <a:pPr>
            <a:lnSpc>
              <a:spcPct val="100000"/>
            </a:lnSpc>
          </a:pPr>
          <a:r>
            <a:rPr lang="en-US" dirty="0"/>
            <a:t>Despite its public reputation of overall heath care mismanagement, the VA is at the forefront of telehealth system design and usage, as their licensing and reimbursement barriers are much lower than for other health systems</a:t>
          </a:r>
        </a:p>
      </dgm:t>
    </dgm:pt>
    <dgm:pt modelId="{C8FBF092-A5B2-4C18-BD26-AE942C67BB03}" type="parTrans" cxnId="{512E80CA-DB20-432E-9E3D-5E0975348D86}">
      <dgm:prSet/>
      <dgm:spPr/>
      <dgm:t>
        <a:bodyPr/>
        <a:lstStyle/>
        <a:p>
          <a:endParaRPr lang="en-US"/>
        </a:p>
      </dgm:t>
    </dgm:pt>
    <dgm:pt modelId="{D7015122-64C7-4121-A92D-8F84FCF1677F}" type="sibTrans" cxnId="{512E80CA-DB20-432E-9E3D-5E0975348D86}">
      <dgm:prSet/>
      <dgm:spPr/>
      <dgm:t>
        <a:bodyPr/>
        <a:lstStyle/>
        <a:p>
          <a:endParaRPr lang="en-US"/>
        </a:p>
      </dgm:t>
    </dgm:pt>
    <dgm:pt modelId="{63342F8B-4577-49F6-8828-64CA80173733}" type="pres">
      <dgm:prSet presAssocID="{7DB7666F-1456-46B8-BF60-D9C276589EBB}" presName="root" presStyleCnt="0">
        <dgm:presLayoutVars>
          <dgm:dir/>
          <dgm:resizeHandles val="exact"/>
        </dgm:presLayoutVars>
      </dgm:prSet>
      <dgm:spPr/>
      <dgm:t>
        <a:bodyPr/>
        <a:lstStyle/>
        <a:p>
          <a:endParaRPr lang="en-US"/>
        </a:p>
      </dgm:t>
    </dgm:pt>
    <dgm:pt modelId="{15A259C8-B5BE-4154-A1D3-B1FD13274EDE}" type="pres">
      <dgm:prSet presAssocID="{C17E8BA1-A143-4C78-BC69-750619376A4E}" presName="compNode" presStyleCnt="0"/>
      <dgm:spPr/>
    </dgm:pt>
    <dgm:pt modelId="{BFB3694D-939F-42D0-814B-010374407AA2}" type="pres">
      <dgm:prSet presAssocID="{C17E8BA1-A143-4C78-BC69-750619376A4E}" presName="bgRect" presStyleLbl="bgShp" presStyleIdx="0" presStyleCnt="3">
        <dgm:style>
          <a:lnRef idx="2">
            <a:schemeClr val="accent5"/>
          </a:lnRef>
          <a:fillRef idx="1">
            <a:schemeClr val="lt1"/>
          </a:fillRef>
          <a:effectRef idx="0">
            <a:schemeClr val="accent5"/>
          </a:effectRef>
          <a:fontRef idx="minor">
            <a:schemeClr val="dk1"/>
          </a:fontRef>
        </dgm:style>
      </dgm:prSet>
      <dgm:spPr/>
    </dgm:pt>
    <dgm:pt modelId="{2D3561A6-CB4C-4486-9A9F-A44F154BB749}" type="pres">
      <dgm:prSet presAssocID="{C17E8BA1-A143-4C78-BC69-750619376A4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Doctor"/>
        </a:ext>
      </dgm:extLst>
    </dgm:pt>
    <dgm:pt modelId="{425C746A-57A9-4765-930D-A9105175A44E}" type="pres">
      <dgm:prSet presAssocID="{C17E8BA1-A143-4C78-BC69-750619376A4E}" presName="spaceRect" presStyleCnt="0"/>
      <dgm:spPr/>
    </dgm:pt>
    <dgm:pt modelId="{3FE2D068-CC4D-4326-A958-29E2360A0ACE}" type="pres">
      <dgm:prSet presAssocID="{C17E8BA1-A143-4C78-BC69-750619376A4E}" presName="parTx" presStyleLbl="revTx" presStyleIdx="0" presStyleCnt="3">
        <dgm:presLayoutVars>
          <dgm:chMax val="0"/>
          <dgm:chPref val="0"/>
        </dgm:presLayoutVars>
      </dgm:prSet>
      <dgm:spPr/>
      <dgm:t>
        <a:bodyPr/>
        <a:lstStyle/>
        <a:p>
          <a:endParaRPr lang="en-US"/>
        </a:p>
      </dgm:t>
    </dgm:pt>
    <dgm:pt modelId="{2C3834B9-12C0-4DE5-ACA9-111B4C625CC1}" type="pres">
      <dgm:prSet presAssocID="{A594CEA9-6631-4E6F-8686-4C698837D260}" presName="sibTrans" presStyleCnt="0"/>
      <dgm:spPr/>
    </dgm:pt>
    <dgm:pt modelId="{E2049FD5-7505-4446-908E-F730C65C358D}" type="pres">
      <dgm:prSet presAssocID="{1EF06B21-7FB2-42FA-AFA4-D4593911E096}" presName="compNode" presStyleCnt="0"/>
      <dgm:spPr/>
    </dgm:pt>
    <dgm:pt modelId="{B0D98432-C6C9-4FD6-A2D5-9073A1CF8EBB}" type="pres">
      <dgm:prSet presAssocID="{1EF06B21-7FB2-42FA-AFA4-D4593911E096}" presName="bgRect" presStyleLbl="bgShp" presStyleIdx="1" presStyleCnt="3">
        <dgm:style>
          <a:lnRef idx="2">
            <a:schemeClr val="accent6"/>
          </a:lnRef>
          <a:fillRef idx="1">
            <a:schemeClr val="lt1"/>
          </a:fillRef>
          <a:effectRef idx="0">
            <a:schemeClr val="accent6"/>
          </a:effectRef>
          <a:fontRef idx="minor">
            <a:schemeClr val="dk1"/>
          </a:fontRef>
        </dgm:style>
      </dgm:prSet>
      <dgm:spPr/>
    </dgm:pt>
    <dgm:pt modelId="{94845BF0-0EBB-485D-8FBD-734E07F9C51B}" type="pres">
      <dgm:prSet presAssocID="{1EF06B21-7FB2-42FA-AFA4-D4593911E09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Stethoscope"/>
        </a:ext>
      </dgm:extLst>
    </dgm:pt>
    <dgm:pt modelId="{F2E5D1ED-F0AD-4F56-A170-9E46CCF8CD9E}" type="pres">
      <dgm:prSet presAssocID="{1EF06B21-7FB2-42FA-AFA4-D4593911E096}" presName="spaceRect" presStyleCnt="0"/>
      <dgm:spPr/>
    </dgm:pt>
    <dgm:pt modelId="{ABE04364-6116-4C06-873E-7571F96D3725}" type="pres">
      <dgm:prSet presAssocID="{1EF06B21-7FB2-42FA-AFA4-D4593911E096}" presName="parTx" presStyleLbl="revTx" presStyleIdx="1" presStyleCnt="3">
        <dgm:presLayoutVars>
          <dgm:chMax val="0"/>
          <dgm:chPref val="0"/>
        </dgm:presLayoutVars>
      </dgm:prSet>
      <dgm:spPr/>
      <dgm:t>
        <a:bodyPr/>
        <a:lstStyle/>
        <a:p>
          <a:endParaRPr lang="en-US"/>
        </a:p>
      </dgm:t>
    </dgm:pt>
    <dgm:pt modelId="{9CA530A6-3C56-42CC-B2AC-B530C164CAE0}" type="pres">
      <dgm:prSet presAssocID="{9C8A4A8C-BBF2-4A8A-B46F-186BE1F0972A}" presName="sibTrans" presStyleCnt="0"/>
      <dgm:spPr/>
    </dgm:pt>
    <dgm:pt modelId="{4EAACA7D-F444-4B3A-A9EA-1A8C2676CD75}" type="pres">
      <dgm:prSet presAssocID="{88D1875B-75A5-41CC-ADB3-9FA073371CB6}" presName="compNode" presStyleCnt="0"/>
      <dgm:spPr/>
    </dgm:pt>
    <dgm:pt modelId="{8BA4E7B2-03C0-4A2D-BF06-9D9E58FB22F7}" type="pres">
      <dgm:prSet presAssocID="{88D1875B-75A5-41CC-ADB3-9FA073371CB6}" presName="bgRect" presStyleLbl="bgShp" presStyleIdx="2" presStyleCnt="3">
        <dgm:style>
          <a:lnRef idx="2">
            <a:schemeClr val="accent5"/>
          </a:lnRef>
          <a:fillRef idx="1">
            <a:schemeClr val="lt1"/>
          </a:fillRef>
          <a:effectRef idx="0">
            <a:schemeClr val="accent5"/>
          </a:effectRef>
          <a:fontRef idx="minor">
            <a:schemeClr val="dk1"/>
          </a:fontRef>
        </dgm:style>
      </dgm:prSet>
      <dgm:spPr/>
    </dgm:pt>
    <dgm:pt modelId="{905388F4-8495-4F44-9277-5CFA727E90DC}" type="pres">
      <dgm:prSet presAssocID="{88D1875B-75A5-41CC-ADB3-9FA073371CB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Medical"/>
        </a:ext>
      </dgm:extLst>
    </dgm:pt>
    <dgm:pt modelId="{671B0D7C-4859-4595-8E46-18E639D4D284}" type="pres">
      <dgm:prSet presAssocID="{88D1875B-75A5-41CC-ADB3-9FA073371CB6}" presName="spaceRect" presStyleCnt="0"/>
      <dgm:spPr/>
    </dgm:pt>
    <dgm:pt modelId="{26C8D174-D4BF-40ED-95AC-4698B0F8AB01}" type="pres">
      <dgm:prSet presAssocID="{88D1875B-75A5-41CC-ADB3-9FA073371CB6}" presName="parTx" presStyleLbl="revTx" presStyleIdx="2" presStyleCnt="3">
        <dgm:presLayoutVars>
          <dgm:chMax val="0"/>
          <dgm:chPref val="0"/>
        </dgm:presLayoutVars>
      </dgm:prSet>
      <dgm:spPr/>
      <dgm:t>
        <a:bodyPr/>
        <a:lstStyle/>
        <a:p>
          <a:endParaRPr lang="en-US"/>
        </a:p>
      </dgm:t>
    </dgm:pt>
  </dgm:ptLst>
  <dgm:cxnLst>
    <dgm:cxn modelId="{63103E24-53E7-47F7-89F8-7C39883CEBCB}" type="presOf" srcId="{1EF06B21-7FB2-42FA-AFA4-D4593911E096}" destId="{ABE04364-6116-4C06-873E-7571F96D3725}" srcOrd="0" destOrd="0" presId="urn:microsoft.com/office/officeart/2018/2/layout/IconVerticalSolidList"/>
    <dgm:cxn modelId="{5EA4DA47-3708-4FA3-BC43-9278C5E9B861}" srcId="{7DB7666F-1456-46B8-BF60-D9C276589EBB}" destId="{1EF06B21-7FB2-42FA-AFA4-D4593911E096}" srcOrd="1" destOrd="0" parTransId="{144577E2-539B-4181-B40B-20E76ED7C45D}" sibTransId="{9C8A4A8C-BBF2-4A8A-B46F-186BE1F0972A}"/>
    <dgm:cxn modelId="{B8C7A0EA-B7C7-4D0E-BE8C-F2ECBED29664}" type="presOf" srcId="{7DB7666F-1456-46B8-BF60-D9C276589EBB}" destId="{63342F8B-4577-49F6-8828-64CA80173733}" srcOrd="0" destOrd="0" presId="urn:microsoft.com/office/officeart/2018/2/layout/IconVerticalSolidList"/>
    <dgm:cxn modelId="{1A9D9AF9-7097-4E3D-89F8-6D1D6F4A97DE}" srcId="{7DB7666F-1456-46B8-BF60-D9C276589EBB}" destId="{C17E8BA1-A143-4C78-BC69-750619376A4E}" srcOrd="0" destOrd="0" parTransId="{2F1D0FBC-F1BD-4504-BF26-65ED38434D6F}" sibTransId="{A594CEA9-6631-4E6F-8686-4C698837D260}"/>
    <dgm:cxn modelId="{82C98991-4DC0-4743-9954-A193FA66EBD3}" type="presOf" srcId="{C17E8BA1-A143-4C78-BC69-750619376A4E}" destId="{3FE2D068-CC4D-4326-A958-29E2360A0ACE}" srcOrd="0" destOrd="0" presId="urn:microsoft.com/office/officeart/2018/2/layout/IconVerticalSolidList"/>
    <dgm:cxn modelId="{C63FBCF1-53C2-41EC-9EE7-5DE5A321E917}" type="presOf" srcId="{88D1875B-75A5-41CC-ADB3-9FA073371CB6}" destId="{26C8D174-D4BF-40ED-95AC-4698B0F8AB01}" srcOrd="0" destOrd="0" presId="urn:microsoft.com/office/officeart/2018/2/layout/IconVerticalSolidList"/>
    <dgm:cxn modelId="{512E80CA-DB20-432E-9E3D-5E0975348D86}" srcId="{7DB7666F-1456-46B8-BF60-D9C276589EBB}" destId="{88D1875B-75A5-41CC-ADB3-9FA073371CB6}" srcOrd="2" destOrd="0" parTransId="{C8FBF092-A5B2-4C18-BD26-AE942C67BB03}" sibTransId="{D7015122-64C7-4121-A92D-8F84FCF1677F}"/>
    <dgm:cxn modelId="{E93887D7-5575-45B0-800D-F16EAEF486BA}" type="presParOf" srcId="{63342F8B-4577-49F6-8828-64CA80173733}" destId="{15A259C8-B5BE-4154-A1D3-B1FD13274EDE}" srcOrd="0" destOrd="0" presId="urn:microsoft.com/office/officeart/2018/2/layout/IconVerticalSolidList"/>
    <dgm:cxn modelId="{8C766F92-B682-45A2-8E55-8BAE3AFDF850}" type="presParOf" srcId="{15A259C8-B5BE-4154-A1D3-B1FD13274EDE}" destId="{BFB3694D-939F-42D0-814B-010374407AA2}" srcOrd="0" destOrd="0" presId="urn:microsoft.com/office/officeart/2018/2/layout/IconVerticalSolidList"/>
    <dgm:cxn modelId="{B65EA3E9-FE1D-4AF6-B1E8-A4440C9E9106}" type="presParOf" srcId="{15A259C8-B5BE-4154-A1D3-B1FD13274EDE}" destId="{2D3561A6-CB4C-4486-9A9F-A44F154BB749}" srcOrd="1" destOrd="0" presId="urn:microsoft.com/office/officeart/2018/2/layout/IconVerticalSolidList"/>
    <dgm:cxn modelId="{59699009-D108-4FA1-BA70-0FA9B476F50B}" type="presParOf" srcId="{15A259C8-B5BE-4154-A1D3-B1FD13274EDE}" destId="{425C746A-57A9-4765-930D-A9105175A44E}" srcOrd="2" destOrd="0" presId="urn:microsoft.com/office/officeart/2018/2/layout/IconVerticalSolidList"/>
    <dgm:cxn modelId="{58EE2C54-DE19-4650-B956-24036F6EF62D}" type="presParOf" srcId="{15A259C8-B5BE-4154-A1D3-B1FD13274EDE}" destId="{3FE2D068-CC4D-4326-A958-29E2360A0ACE}" srcOrd="3" destOrd="0" presId="urn:microsoft.com/office/officeart/2018/2/layout/IconVerticalSolidList"/>
    <dgm:cxn modelId="{15CF2FF0-A3C6-4C10-9C3E-F3AE5C6E3DB1}" type="presParOf" srcId="{63342F8B-4577-49F6-8828-64CA80173733}" destId="{2C3834B9-12C0-4DE5-ACA9-111B4C625CC1}" srcOrd="1" destOrd="0" presId="urn:microsoft.com/office/officeart/2018/2/layout/IconVerticalSolidList"/>
    <dgm:cxn modelId="{24710FB7-13A3-4DE6-B6B4-B55ABE924BB3}" type="presParOf" srcId="{63342F8B-4577-49F6-8828-64CA80173733}" destId="{E2049FD5-7505-4446-908E-F730C65C358D}" srcOrd="2" destOrd="0" presId="urn:microsoft.com/office/officeart/2018/2/layout/IconVerticalSolidList"/>
    <dgm:cxn modelId="{6CAFAA58-7CD8-46F5-A091-887403C0CF63}" type="presParOf" srcId="{E2049FD5-7505-4446-908E-F730C65C358D}" destId="{B0D98432-C6C9-4FD6-A2D5-9073A1CF8EBB}" srcOrd="0" destOrd="0" presId="urn:microsoft.com/office/officeart/2018/2/layout/IconVerticalSolidList"/>
    <dgm:cxn modelId="{9870B062-FF0A-493B-93B7-36196924A982}" type="presParOf" srcId="{E2049FD5-7505-4446-908E-F730C65C358D}" destId="{94845BF0-0EBB-485D-8FBD-734E07F9C51B}" srcOrd="1" destOrd="0" presId="urn:microsoft.com/office/officeart/2018/2/layout/IconVerticalSolidList"/>
    <dgm:cxn modelId="{23795CC7-158E-427E-97F9-3F8482921517}" type="presParOf" srcId="{E2049FD5-7505-4446-908E-F730C65C358D}" destId="{F2E5D1ED-F0AD-4F56-A170-9E46CCF8CD9E}" srcOrd="2" destOrd="0" presId="urn:microsoft.com/office/officeart/2018/2/layout/IconVerticalSolidList"/>
    <dgm:cxn modelId="{4431B673-AF86-4B97-803E-59DD6B866E6E}" type="presParOf" srcId="{E2049FD5-7505-4446-908E-F730C65C358D}" destId="{ABE04364-6116-4C06-873E-7571F96D3725}" srcOrd="3" destOrd="0" presId="urn:microsoft.com/office/officeart/2018/2/layout/IconVerticalSolidList"/>
    <dgm:cxn modelId="{91ED3E4B-1C85-4164-B410-EC5588FB992A}" type="presParOf" srcId="{63342F8B-4577-49F6-8828-64CA80173733}" destId="{9CA530A6-3C56-42CC-B2AC-B530C164CAE0}" srcOrd="3" destOrd="0" presId="urn:microsoft.com/office/officeart/2018/2/layout/IconVerticalSolidList"/>
    <dgm:cxn modelId="{9CED26CF-B6F7-452F-98BA-94AF9802E844}" type="presParOf" srcId="{63342F8B-4577-49F6-8828-64CA80173733}" destId="{4EAACA7D-F444-4B3A-A9EA-1A8C2676CD75}" srcOrd="4" destOrd="0" presId="urn:microsoft.com/office/officeart/2018/2/layout/IconVerticalSolidList"/>
    <dgm:cxn modelId="{62BB30D5-DB8F-4AE0-8572-9E48D582E526}" type="presParOf" srcId="{4EAACA7D-F444-4B3A-A9EA-1A8C2676CD75}" destId="{8BA4E7B2-03C0-4A2D-BF06-9D9E58FB22F7}" srcOrd="0" destOrd="0" presId="urn:microsoft.com/office/officeart/2018/2/layout/IconVerticalSolidList"/>
    <dgm:cxn modelId="{BB6137C5-AEE5-4A6E-A14B-E60F65933125}" type="presParOf" srcId="{4EAACA7D-F444-4B3A-A9EA-1A8C2676CD75}" destId="{905388F4-8495-4F44-9277-5CFA727E90DC}" srcOrd="1" destOrd="0" presId="urn:microsoft.com/office/officeart/2018/2/layout/IconVerticalSolidList"/>
    <dgm:cxn modelId="{0CACA26A-2817-4F98-A665-6D5DA6979BEE}" type="presParOf" srcId="{4EAACA7D-F444-4B3A-A9EA-1A8C2676CD75}" destId="{671B0D7C-4859-4595-8E46-18E639D4D284}" srcOrd="2" destOrd="0" presId="urn:microsoft.com/office/officeart/2018/2/layout/IconVerticalSolidList"/>
    <dgm:cxn modelId="{76E368FE-FCE3-4B06-A16E-5E5464A57E4E}" type="presParOf" srcId="{4EAACA7D-F444-4B3A-A9EA-1A8C2676CD75}" destId="{26C8D174-D4BF-40ED-95AC-4698B0F8AB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BE2BA2-A240-4342-AC72-F7E3B8051440}" type="doc">
      <dgm:prSet loTypeId="urn:microsoft.com/office/officeart/2005/8/layout/hProcess9" loCatId="process" qsTypeId="urn:microsoft.com/office/officeart/2005/8/quickstyle/simple1" qsCatId="simple" csTypeId="urn:microsoft.com/office/officeart/2005/8/colors/accent0_3" csCatId="mainScheme" phldr="1"/>
      <dgm:spPr/>
    </dgm:pt>
    <dgm:pt modelId="{03B707CE-2BCB-4AC5-8D00-F0FD30B4E1E7}">
      <dgm:prSet phldrT="[Text]" custT="1"/>
      <dgm:spPr/>
      <dgm:t>
        <a:bodyPr/>
        <a:lstStyle/>
        <a:p>
          <a:pPr algn="ctr"/>
          <a:r>
            <a:rPr lang="en-US" sz="2000" dirty="0">
              <a:solidFill>
                <a:schemeClr val="bg1"/>
              </a:solidFill>
            </a:rPr>
            <a:t>Policy</a:t>
          </a:r>
          <a:endParaRPr lang="en-US" sz="3600" dirty="0">
            <a:solidFill>
              <a:schemeClr val="bg1"/>
            </a:solidFill>
          </a:endParaRPr>
        </a:p>
      </dgm:t>
    </dgm:pt>
    <dgm:pt modelId="{834DFBF0-7D52-4D23-A02B-AF47270CCF32}" type="parTrans" cxnId="{6B8CD81E-95CE-49EB-8A4F-0D18AF85E921}">
      <dgm:prSet/>
      <dgm:spPr/>
      <dgm:t>
        <a:bodyPr/>
        <a:lstStyle/>
        <a:p>
          <a:endParaRPr lang="en-US"/>
        </a:p>
      </dgm:t>
    </dgm:pt>
    <dgm:pt modelId="{A6E5AB5A-DA90-4142-AF95-5F60B369A7F9}" type="sibTrans" cxnId="{6B8CD81E-95CE-49EB-8A4F-0D18AF85E921}">
      <dgm:prSet/>
      <dgm:spPr/>
      <dgm:t>
        <a:bodyPr/>
        <a:lstStyle/>
        <a:p>
          <a:endParaRPr lang="en-US"/>
        </a:p>
      </dgm:t>
    </dgm:pt>
    <dgm:pt modelId="{65A67DD0-82AE-472F-9B8E-5B3F40C6F837}">
      <dgm:prSet phldrT="[Text]" custT="1"/>
      <dgm:spPr/>
      <dgm:t>
        <a:bodyPr/>
        <a:lstStyle/>
        <a:p>
          <a:r>
            <a:rPr lang="en-US" sz="2000" dirty="0">
              <a:solidFill>
                <a:schemeClr val="bg1"/>
              </a:solidFill>
            </a:rPr>
            <a:t>Provider</a:t>
          </a:r>
        </a:p>
      </dgm:t>
    </dgm:pt>
    <dgm:pt modelId="{57164D21-9C3D-444A-874F-CEB6438CE118}" type="parTrans" cxnId="{A03B910A-6DC5-4282-9150-047F9CFA4A8A}">
      <dgm:prSet/>
      <dgm:spPr/>
      <dgm:t>
        <a:bodyPr/>
        <a:lstStyle/>
        <a:p>
          <a:endParaRPr lang="en-US"/>
        </a:p>
      </dgm:t>
    </dgm:pt>
    <dgm:pt modelId="{F39469B1-98D1-474D-A414-2567D35FD7B6}" type="sibTrans" cxnId="{A03B910A-6DC5-4282-9150-047F9CFA4A8A}">
      <dgm:prSet/>
      <dgm:spPr/>
      <dgm:t>
        <a:bodyPr/>
        <a:lstStyle/>
        <a:p>
          <a:endParaRPr lang="en-US"/>
        </a:p>
      </dgm:t>
    </dgm:pt>
    <dgm:pt modelId="{007ABA6E-884A-446E-9AFD-433759B22EB7}">
      <dgm:prSet phldrT="[Text]" custT="1"/>
      <dgm:spPr/>
      <dgm:t>
        <a:bodyPr/>
        <a:lstStyle/>
        <a:p>
          <a:r>
            <a:rPr lang="en-US" sz="2000" dirty="0">
              <a:solidFill>
                <a:schemeClr val="bg1"/>
              </a:solidFill>
            </a:rPr>
            <a:t>Patient</a:t>
          </a:r>
        </a:p>
      </dgm:t>
    </dgm:pt>
    <dgm:pt modelId="{7CEDC11F-AE4E-4C26-87BC-A2A953A6E261}" type="parTrans" cxnId="{653BCB49-C12E-49D4-B579-33B13646EF3B}">
      <dgm:prSet/>
      <dgm:spPr/>
      <dgm:t>
        <a:bodyPr/>
        <a:lstStyle/>
        <a:p>
          <a:endParaRPr lang="en-US"/>
        </a:p>
      </dgm:t>
    </dgm:pt>
    <dgm:pt modelId="{3A156F36-AF93-4F00-9B80-93ABB0FFD190}" type="sibTrans" cxnId="{653BCB49-C12E-49D4-B579-33B13646EF3B}">
      <dgm:prSet/>
      <dgm:spPr/>
      <dgm:t>
        <a:bodyPr/>
        <a:lstStyle/>
        <a:p>
          <a:endParaRPr lang="en-US"/>
        </a:p>
      </dgm:t>
    </dgm:pt>
    <dgm:pt modelId="{CCBC4305-DFC8-493F-BE9E-2EB7AAE507E9}" type="pres">
      <dgm:prSet presAssocID="{65BE2BA2-A240-4342-AC72-F7E3B8051440}" presName="CompostProcess" presStyleCnt="0">
        <dgm:presLayoutVars>
          <dgm:dir/>
          <dgm:resizeHandles val="exact"/>
        </dgm:presLayoutVars>
      </dgm:prSet>
      <dgm:spPr/>
    </dgm:pt>
    <dgm:pt modelId="{A1D8CAE1-2284-4569-BA4B-244B0D43B678}" type="pres">
      <dgm:prSet presAssocID="{65BE2BA2-A240-4342-AC72-F7E3B8051440}" presName="arrow" presStyleLbl="bgShp" presStyleIdx="0" presStyleCnt="1"/>
      <dgm:spPr/>
    </dgm:pt>
    <dgm:pt modelId="{45430A85-7FC1-4C43-9C42-F10EBD489F8C}" type="pres">
      <dgm:prSet presAssocID="{65BE2BA2-A240-4342-AC72-F7E3B8051440}" presName="linearProcess" presStyleCnt="0"/>
      <dgm:spPr/>
    </dgm:pt>
    <dgm:pt modelId="{7C034D92-B436-4DD7-BCA7-DB56E211FF74}" type="pres">
      <dgm:prSet presAssocID="{03B707CE-2BCB-4AC5-8D00-F0FD30B4E1E7}" presName="textNode" presStyleLbl="node1" presStyleIdx="0" presStyleCnt="3">
        <dgm:presLayoutVars>
          <dgm:bulletEnabled val="1"/>
        </dgm:presLayoutVars>
      </dgm:prSet>
      <dgm:spPr/>
      <dgm:t>
        <a:bodyPr/>
        <a:lstStyle/>
        <a:p>
          <a:endParaRPr lang="en-US"/>
        </a:p>
      </dgm:t>
    </dgm:pt>
    <dgm:pt modelId="{27E0C1AD-DAD4-456E-9202-76EF9881448D}" type="pres">
      <dgm:prSet presAssocID="{A6E5AB5A-DA90-4142-AF95-5F60B369A7F9}" presName="sibTrans" presStyleCnt="0"/>
      <dgm:spPr/>
    </dgm:pt>
    <dgm:pt modelId="{6849CE16-9E2B-4DB4-A1AD-6E56D38793C9}" type="pres">
      <dgm:prSet presAssocID="{65A67DD0-82AE-472F-9B8E-5B3F40C6F837}" presName="textNode" presStyleLbl="node1" presStyleIdx="1" presStyleCnt="3">
        <dgm:presLayoutVars>
          <dgm:bulletEnabled val="1"/>
        </dgm:presLayoutVars>
      </dgm:prSet>
      <dgm:spPr/>
      <dgm:t>
        <a:bodyPr/>
        <a:lstStyle/>
        <a:p>
          <a:endParaRPr lang="en-US"/>
        </a:p>
      </dgm:t>
    </dgm:pt>
    <dgm:pt modelId="{872825C0-2A75-4A04-98AF-60BC8C1A69E0}" type="pres">
      <dgm:prSet presAssocID="{F39469B1-98D1-474D-A414-2567D35FD7B6}" presName="sibTrans" presStyleCnt="0"/>
      <dgm:spPr/>
    </dgm:pt>
    <dgm:pt modelId="{04E2FB94-408C-4A37-A4AA-F8E409E1CCE6}" type="pres">
      <dgm:prSet presAssocID="{007ABA6E-884A-446E-9AFD-433759B22EB7}" presName="textNode" presStyleLbl="node1" presStyleIdx="2" presStyleCnt="3" custLinFactNeighborX="31988" custLinFactNeighborY="-124">
        <dgm:presLayoutVars>
          <dgm:bulletEnabled val="1"/>
        </dgm:presLayoutVars>
      </dgm:prSet>
      <dgm:spPr/>
      <dgm:t>
        <a:bodyPr/>
        <a:lstStyle/>
        <a:p>
          <a:endParaRPr lang="en-US"/>
        </a:p>
      </dgm:t>
    </dgm:pt>
  </dgm:ptLst>
  <dgm:cxnLst>
    <dgm:cxn modelId="{653BCB49-C12E-49D4-B579-33B13646EF3B}" srcId="{65BE2BA2-A240-4342-AC72-F7E3B8051440}" destId="{007ABA6E-884A-446E-9AFD-433759B22EB7}" srcOrd="2" destOrd="0" parTransId="{7CEDC11F-AE4E-4C26-87BC-A2A953A6E261}" sibTransId="{3A156F36-AF93-4F00-9B80-93ABB0FFD190}"/>
    <dgm:cxn modelId="{2ADCF430-ADE3-4DF7-BA6A-4DCB50DC06BC}" type="presOf" srcId="{65A67DD0-82AE-472F-9B8E-5B3F40C6F837}" destId="{6849CE16-9E2B-4DB4-A1AD-6E56D38793C9}" srcOrd="0" destOrd="0" presId="urn:microsoft.com/office/officeart/2005/8/layout/hProcess9"/>
    <dgm:cxn modelId="{6B8CD81E-95CE-49EB-8A4F-0D18AF85E921}" srcId="{65BE2BA2-A240-4342-AC72-F7E3B8051440}" destId="{03B707CE-2BCB-4AC5-8D00-F0FD30B4E1E7}" srcOrd="0" destOrd="0" parTransId="{834DFBF0-7D52-4D23-A02B-AF47270CCF32}" sibTransId="{A6E5AB5A-DA90-4142-AF95-5F60B369A7F9}"/>
    <dgm:cxn modelId="{A03B910A-6DC5-4282-9150-047F9CFA4A8A}" srcId="{65BE2BA2-A240-4342-AC72-F7E3B8051440}" destId="{65A67DD0-82AE-472F-9B8E-5B3F40C6F837}" srcOrd="1" destOrd="0" parTransId="{57164D21-9C3D-444A-874F-CEB6438CE118}" sibTransId="{F39469B1-98D1-474D-A414-2567D35FD7B6}"/>
    <dgm:cxn modelId="{596C70BA-FC37-4795-8696-FA8995549382}" type="presOf" srcId="{03B707CE-2BCB-4AC5-8D00-F0FD30B4E1E7}" destId="{7C034D92-B436-4DD7-BCA7-DB56E211FF74}" srcOrd="0" destOrd="0" presId="urn:microsoft.com/office/officeart/2005/8/layout/hProcess9"/>
    <dgm:cxn modelId="{912BD33B-90A0-45A2-954B-B7035E415732}" type="presOf" srcId="{65BE2BA2-A240-4342-AC72-F7E3B8051440}" destId="{CCBC4305-DFC8-493F-BE9E-2EB7AAE507E9}" srcOrd="0" destOrd="0" presId="urn:microsoft.com/office/officeart/2005/8/layout/hProcess9"/>
    <dgm:cxn modelId="{B3850449-3F3F-44EC-AEEB-08C43A7C957B}" type="presOf" srcId="{007ABA6E-884A-446E-9AFD-433759B22EB7}" destId="{04E2FB94-408C-4A37-A4AA-F8E409E1CCE6}" srcOrd="0" destOrd="0" presId="urn:microsoft.com/office/officeart/2005/8/layout/hProcess9"/>
    <dgm:cxn modelId="{BAA2E15A-302D-48C5-BC10-6A255DF52395}" type="presParOf" srcId="{CCBC4305-DFC8-493F-BE9E-2EB7AAE507E9}" destId="{A1D8CAE1-2284-4569-BA4B-244B0D43B678}" srcOrd="0" destOrd="0" presId="urn:microsoft.com/office/officeart/2005/8/layout/hProcess9"/>
    <dgm:cxn modelId="{CD4494FD-4EF2-4A55-9251-7E7BCD85E695}" type="presParOf" srcId="{CCBC4305-DFC8-493F-BE9E-2EB7AAE507E9}" destId="{45430A85-7FC1-4C43-9C42-F10EBD489F8C}" srcOrd="1" destOrd="0" presId="urn:microsoft.com/office/officeart/2005/8/layout/hProcess9"/>
    <dgm:cxn modelId="{F384C704-E7E5-4F21-AE6A-89C5CEC5E898}" type="presParOf" srcId="{45430A85-7FC1-4C43-9C42-F10EBD489F8C}" destId="{7C034D92-B436-4DD7-BCA7-DB56E211FF74}" srcOrd="0" destOrd="0" presId="urn:microsoft.com/office/officeart/2005/8/layout/hProcess9"/>
    <dgm:cxn modelId="{AEFD1C7F-BB96-4971-8073-6EAC338606FE}" type="presParOf" srcId="{45430A85-7FC1-4C43-9C42-F10EBD489F8C}" destId="{27E0C1AD-DAD4-456E-9202-76EF9881448D}" srcOrd="1" destOrd="0" presId="urn:microsoft.com/office/officeart/2005/8/layout/hProcess9"/>
    <dgm:cxn modelId="{80B2F04F-01C1-4A3B-BB89-96B202DB818A}" type="presParOf" srcId="{45430A85-7FC1-4C43-9C42-F10EBD489F8C}" destId="{6849CE16-9E2B-4DB4-A1AD-6E56D38793C9}" srcOrd="2" destOrd="0" presId="urn:microsoft.com/office/officeart/2005/8/layout/hProcess9"/>
    <dgm:cxn modelId="{5679B027-837D-418D-A88B-964C46B83720}" type="presParOf" srcId="{45430A85-7FC1-4C43-9C42-F10EBD489F8C}" destId="{872825C0-2A75-4A04-98AF-60BC8C1A69E0}" srcOrd="3" destOrd="0" presId="urn:microsoft.com/office/officeart/2005/8/layout/hProcess9"/>
    <dgm:cxn modelId="{4CE7F34A-945A-4272-8D16-7EED9EB0140F}" type="presParOf" srcId="{45430A85-7FC1-4C43-9C42-F10EBD489F8C}" destId="{04E2FB94-408C-4A37-A4AA-F8E409E1CCE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F6BA59-5645-4BE0-84AE-2ED2FC4FBDBF}" type="doc">
      <dgm:prSet loTypeId="urn:microsoft.com/office/officeart/2005/8/layout/bList2" loCatId="list" qsTypeId="urn:microsoft.com/office/officeart/2005/8/quickstyle/simple1" qsCatId="simple" csTypeId="urn:microsoft.com/office/officeart/2005/8/colors/accent0_3" csCatId="mainScheme" phldr="1"/>
      <dgm:spPr/>
      <dgm:t>
        <a:bodyPr/>
        <a:lstStyle/>
        <a:p>
          <a:endParaRPr lang="en-US"/>
        </a:p>
      </dgm:t>
    </dgm:pt>
    <dgm:pt modelId="{6E9D10A0-700D-4D56-8668-BC7007977823}">
      <dgm:prSet custT="1"/>
      <dgm:spPr/>
      <dgm:t>
        <a:bodyPr/>
        <a:lstStyle/>
        <a:p>
          <a:pPr algn="r"/>
          <a:r>
            <a:rPr lang="en-US" sz="4000" b="0" i="0" u="none" dirty="0"/>
            <a:t>Policy</a:t>
          </a:r>
          <a:endParaRPr lang="en-US" sz="4000" u="none" dirty="0"/>
        </a:p>
      </dgm:t>
    </dgm:pt>
    <dgm:pt modelId="{486764AC-1106-4201-8DE8-7F38CBC3CA21}" type="parTrans" cxnId="{3CE2B8C8-7CD2-418C-AE82-886709E73B16}">
      <dgm:prSet/>
      <dgm:spPr/>
      <dgm:t>
        <a:bodyPr/>
        <a:lstStyle/>
        <a:p>
          <a:endParaRPr lang="en-US"/>
        </a:p>
      </dgm:t>
    </dgm:pt>
    <dgm:pt modelId="{4DADE78C-6ABC-4BA8-87F4-74A0EF25DFE4}" type="sibTrans" cxnId="{3CE2B8C8-7CD2-418C-AE82-886709E73B16}">
      <dgm:prSet/>
      <dgm:spPr/>
      <dgm:t>
        <a:bodyPr/>
        <a:lstStyle/>
        <a:p>
          <a:endParaRPr lang="en-US"/>
        </a:p>
      </dgm:t>
    </dgm:pt>
    <dgm:pt modelId="{2931BEDC-EA20-477C-95F7-66EC489DA323}">
      <dgm:prSet custT="1"/>
      <dgm:spPr/>
      <dgm:t>
        <a:bodyPr/>
        <a:lstStyle/>
        <a:p>
          <a:pPr algn="l"/>
          <a:r>
            <a:rPr lang="en-US" sz="1800" b="0" i="0" dirty="0"/>
            <a:t>Federal policy provides guidance and directives to agencies such as CMS and the VA</a:t>
          </a:r>
          <a:endParaRPr lang="en-US" sz="1800" dirty="0"/>
        </a:p>
      </dgm:t>
    </dgm:pt>
    <dgm:pt modelId="{5EDB4B26-DAD4-4C59-934E-E74240E71720}" type="parTrans" cxnId="{CAE1F740-6236-4076-8883-793F898880D4}">
      <dgm:prSet/>
      <dgm:spPr/>
      <dgm:t>
        <a:bodyPr/>
        <a:lstStyle/>
        <a:p>
          <a:endParaRPr lang="en-US"/>
        </a:p>
      </dgm:t>
    </dgm:pt>
    <dgm:pt modelId="{D9508B88-1B1B-463A-BB55-6E63FB8E1C80}" type="sibTrans" cxnId="{CAE1F740-6236-4076-8883-793F898880D4}">
      <dgm:prSet/>
      <dgm:spPr/>
      <dgm:t>
        <a:bodyPr/>
        <a:lstStyle/>
        <a:p>
          <a:endParaRPr lang="en-US"/>
        </a:p>
      </dgm:t>
    </dgm:pt>
    <dgm:pt modelId="{F3DA8067-BDF4-43E1-8F17-728E959F3B6E}">
      <dgm:prSet custT="1"/>
      <dgm:spPr/>
      <dgm:t>
        <a:bodyPr/>
        <a:lstStyle/>
        <a:p>
          <a:pPr algn="l"/>
          <a:r>
            <a:rPr lang="en-US" sz="1800" b="0" i="0" dirty="0"/>
            <a:t>Private insurance companies dictate reimbursement rates to providers for services</a:t>
          </a:r>
          <a:endParaRPr lang="en-US" sz="1800" dirty="0"/>
        </a:p>
      </dgm:t>
    </dgm:pt>
    <dgm:pt modelId="{2E0BACEE-64E0-4A24-AB8A-81FB662360D0}" type="parTrans" cxnId="{FB195A98-C91D-47C9-8D1D-968C379D28A3}">
      <dgm:prSet/>
      <dgm:spPr/>
      <dgm:t>
        <a:bodyPr/>
        <a:lstStyle/>
        <a:p>
          <a:endParaRPr lang="en-US"/>
        </a:p>
      </dgm:t>
    </dgm:pt>
    <dgm:pt modelId="{6230BC3A-3B9E-4011-90BF-00BC01A5A3D4}" type="sibTrans" cxnId="{FB195A98-C91D-47C9-8D1D-968C379D28A3}">
      <dgm:prSet/>
      <dgm:spPr/>
      <dgm:t>
        <a:bodyPr/>
        <a:lstStyle/>
        <a:p>
          <a:endParaRPr lang="en-US"/>
        </a:p>
      </dgm:t>
    </dgm:pt>
    <dgm:pt modelId="{4CFA2FF4-47E4-457F-A9F3-688FAD14D701}">
      <dgm:prSet custT="1"/>
      <dgm:spPr/>
      <dgm:t>
        <a:bodyPr/>
        <a:lstStyle/>
        <a:p>
          <a:pPr algn="l"/>
          <a:endParaRPr lang="en-US" sz="800" dirty="0"/>
        </a:p>
      </dgm:t>
    </dgm:pt>
    <dgm:pt modelId="{950B49D5-21AB-4C4C-A4AD-364F63BBED34}" type="parTrans" cxnId="{AEA79A12-FB60-4729-93E1-D5412B4F6251}">
      <dgm:prSet/>
      <dgm:spPr/>
      <dgm:t>
        <a:bodyPr/>
        <a:lstStyle/>
        <a:p>
          <a:endParaRPr lang="en-US"/>
        </a:p>
      </dgm:t>
    </dgm:pt>
    <dgm:pt modelId="{A94ACE23-076F-4D81-B3E2-304EB119E37F}" type="sibTrans" cxnId="{AEA79A12-FB60-4729-93E1-D5412B4F6251}">
      <dgm:prSet/>
      <dgm:spPr/>
      <dgm:t>
        <a:bodyPr/>
        <a:lstStyle/>
        <a:p>
          <a:endParaRPr lang="en-US"/>
        </a:p>
      </dgm:t>
    </dgm:pt>
    <dgm:pt modelId="{19D460F4-C2F1-405B-BCD9-F63A3AF29756}">
      <dgm:prSet custT="1"/>
      <dgm:spPr/>
      <dgm:t>
        <a:bodyPr/>
        <a:lstStyle/>
        <a:p>
          <a:pPr algn="l"/>
          <a:r>
            <a:rPr lang="en-US" sz="1800" b="0" i="0" dirty="0"/>
            <a:t>Each side often blames the other for inaction/inefficiency</a:t>
          </a:r>
          <a:endParaRPr lang="en-US" sz="1800" dirty="0"/>
        </a:p>
      </dgm:t>
    </dgm:pt>
    <dgm:pt modelId="{367AFA57-7E75-4261-A790-93814DFC1782}" type="parTrans" cxnId="{AADA9C71-072D-4C3E-A332-0D4E850AA413}">
      <dgm:prSet/>
      <dgm:spPr/>
      <dgm:t>
        <a:bodyPr/>
        <a:lstStyle/>
        <a:p>
          <a:endParaRPr lang="en-US"/>
        </a:p>
      </dgm:t>
    </dgm:pt>
    <dgm:pt modelId="{C72EFF52-538F-4256-922B-1F6C920FAC39}" type="sibTrans" cxnId="{AADA9C71-072D-4C3E-A332-0D4E850AA413}">
      <dgm:prSet/>
      <dgm:spPr/>
      <dgm:t>
        <a:bodyPr/>
        <a:lstStyle/>
        <a:p>
          <a:endParaRPr lang="en-US"/>
        </a:p>
      </dgm:t>
    </dgm:pt>
    <dgm:pt modelId="{FAB65176-3A6F-4849-91BB-1E327506173F}">
      <dgm:prSet custT="1"/>
      <dgm:spPr/>
      <dgm:t>
        <a:bodyPr/>
        <a:lstStyle/>
        <a:p>
          <a:pPr algn="l"/>
          <a:endParaRPr lang="en-US" sz="800" dirty="0"/>
        </a:p>
      </dgm:t>
    </dgm:pt>
    <dgm:pt modelId="{8A16EF35-1FBD-40EF-B7E8-93E3D96721F7}" type="parTrans" cxnId="{9C5F7EF4-37D4-4F3E-83AC-B99615DA7E14}">
      <dgm:prSet/>
      <dgm:spPr/>
      <dgm:t>
        <a:bodyPr/>
        <a:lstStyle/>
        <a:p>
          <a:endParaRPr lang="en-US"/>
        </a:p>
      </dgm:t>
    </dgm:pt>
    <dgm:pt modelId="{B85C458A-17A6-41D8-8752-9945A598AE99}" type="sibTrans" cxnId="{9C5F7EF4-37D4-4F3E-83AC-B99615DA7E14}">
      <dgm:prSet/>
      <dgm:spPr/>
      <dgm:t>
        <a:bodyPr/>
        <a:lstStyle/>
        <a:p>
          <a:endParaRPr lang="en-US"/>
        </a:p>
      </dgm:t>
    </dgm:pt>
    <dgm:pt modelId="{11083378-7E76-431E-8800-DFB92B69EC1D}" type="pres">
      <dgm:prSet presAssocID="{D3F6BA59-5645-4BE0-84AE-2ED2FC4FBDBF}" presName="diagram" presStyleCnt="0">
        <dgm:presLayoutVars>
          <dgm:dir/>
          <dgm:animLvl val="lvl"/>
          <dgm:resizeHandles val="exact"/>
        </dgm:presLayoutVars>
      </dgm:prSet>
      <dgm:spPr/>
      <dgm:t>
        <a:bodyPr/>
        <a:lstStyle/>
        <a:p>
          <a:endParaRPr lang="en-US"/>
        </a:p>
      </dgm:t>
    </dgm:pt>
    <dgm:pt modelId="{66484C63-D371-45E4-8767-E30687423EC4}" type="pres">
      <dgm:prSet presAssocID="{6E9D10A0-700D-4D56-8668-BC7007977823}" presName="compNode" presStyleCnt="0"/>
      <dgm:spPr/>
    </dgm:pt>
    <dgm:pt modelId="{CCCE0F60-BE82-4FA1-98D1-14FD4C9A9F2C}" type="pres">
      <dgm:prSet presAssocID="{6E9D10A0-700D-4D56-8668-BC7007977823}" presName="childRect" presStyleLbl="bgAcc1" presStyleIdx="0" presStyleCnt="1" custScaleX="120054" custScaleY="120066">
        <dgm:presLayoutVars>
          <dgm:bulletEnabled val="1"/>
        </dgm:presLayoutVars>
      </dgm:prSet>
      <dgm:spPr/>
      <dgm:t>
        <a:bodyPr/>
        <a:lstStyle/>
        <a:p>
          <a:endParaRPr lang="en-US"/>
        </a:p>
      </dgm:t>
    </dgm:pt>
    <dgm:pt modelId="{67006228-7902-4BA5-9846-AAD0A37C899E}" type="pres">
      <dgm:prSet presAssocID="{6E9D10A0-700D-4D56-8668-BC7007977823}" presName="parentText" presStyleLbl="node1" presStyleIdx="0" presStyleCnt="0">
        <dgm:presLayoutVars>
          <dgm:chMax val="0"/>
          <dgm:bulletEnabled val="1"/>
        </dgm:presLayoutVars>
      </dgm:prSet>
      <dgm:spPr/>
      <dgm:t>
        <a:bodyPr/>
        <a:lstStyle/>
        <a:p>
          <a:endParaRPr lang="en-US"/>
        </a:p>
      </dgm:t>
    </dgm:pt>
    <dgm:pt modelId="{B4F64C35-A1E0-41D8-938A-E504273CAF0B}" type="pres">
      <dgm:prSet presAssocID="{6E9D10A0-700D-4D56-8668-BC7007977823}" presName="parentRect" presStyleLbl="alignNode1" presStyleIdx="0" presStyleCnt="1" custScaleX="131946" custScaleY="49637"/>
      <dgm:spPr/>
      <dgm:t>
        <a:bodyPr/>
        <a:lstStyle/>
        <a:p>
          <a:endParaRPr lang="en-US"/>
        </a:p>
      </dgm:t>
    </dgm:pt>
    <dgm:pt modelId="{009DA39C-B5BB-4E1F-B91D-E6F83B3FAB7B}" type="pres">
      <dgm:prSet presAssocID="{6E9D10A0-700D-4D56-8668-BC7007977823}" presName="adorn" presStyleLbl="fgAccFollowNode1" presStyleIdx="0" presStyleCnt="1" custScaleX="34115" custScaleY="42329" custLinFactNeighborX="37847" custLinFactNeighborY="-1727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Bank"/>
        </a:ext>
      </dgm:extLst>
    </dgm:pt>
  </dgm:ptLst>
  <dgm:cxnLst>
    <dgm:cxn modelId="{6A9D5380-90FD-4E02-A15A-AF6A33A85176}" type="presOf" srcId="{F3DA8067-BDF4-43E1-8F17-728E959F3B6E}" destId="{CCCE0F60-BE82-4FA1-98D1-14FD4C9A9F2C}" srcOrd="0" destOrd="4" presId="urn:microsoft.com/office/officeart/2005/8/layout/bList2"/>
    <dgm:cxn modelId="{5E7D3ECC-2E48-4312-8D46-40C81E7D926E}" type="presOf" srcId="{4CFA2FF4-47E4-457F-A9F3-688FAD14D701}" destId="{CCCE0F60-BE82-4FA1-98D1-14FD4C9A9F2C}" srcOrd="0" destOrd="1" presId="urn:microsoft.com/office/officeart/2005/8/layout/bList2"/>
    <dgm:cxn modelId="{AADA9C71-072D-4C3E-A332-0D4E850AA413}" srcId="{6E9D10A0-700D-4D56-8668-BC7007977823}" destId="{19D460F4-C2F1-405B-BCD9-F63A3AF29756}" srcOrd="2" destOrd="0" parTransId="{367AFA57-7E75-4261-A790-93814DFC1782}" sibTransId="{C72EFF52-538F-4256-922B-1F6C920FAC39}"/>
    <dgm:cxn modelId="{BAF1BC54-9A1A-44DC-8EBB-2AC9E513F332}" type="presOf" srcId="{6E9D10A0-700D-4D56-8668-BC7007977823}" destId="{67006228-7902-4BA5-9846-AAD0A37C899E}" srcOrd="0" destOrd="0" presId="urn:microsoft.com/office/officeart/2005/8/layout/bList2"/>
    <dgm:cxn modelId="{C6F84002-73B3-40BA-AB3C-1BF631AA8876}" type="presOf" srcId="{6E9D10A0-700D-4D56-8668-BC7007977823}" destId="{B4F64C35-A1E0-41D8-938A-E504273CAF0B}" srcOrd="1" destOrd="0" presId="urn:microsoft.com/office/officeart/2005/8/layout/bList2"/>
    <dgm:cxn modelId="{CAE1F740-6236-4076-8883-793F898880D4}" srcId="{6E9D10A0-700D-4D56-8668-BC7007977823}" destId="{2931BEDC-EA20-477C-95F7-66EC489DA323}" srcOrd="0" destOrd="0" parTransId="{5EDB4B26-DAD4-4C59-934E-E74240E71720}" sibTransId="{D9508B88-1B1B-463A-BB55-6E63FB8E1C80}"/>
    <dgm:cxn modelId="{AEA79A12-FB60-4729-93E1-D5412B4F6251}" srcId="{6E9D10A0-700D-4D56-8668-BC7007977823}" destId="{4CFA2FF4-47E4-457F-A9F3-688FAD14D701}" srcOrd="1" destOrd="0" parTransId="{950B49D5-21AB-4C4C-A4AD-364F63BBED34}" sibTransId="{A94ACE23-076F-4D81-B3E2-304EB119E37F}"/>
    <dgm:cxn modelId="{A2335E8B-A87E-4903-A41F-6F64BEC8A920}" type="presOf" srcId="{FAB65176-3A6F-4849-91BB-1E327506173F}" destId="{CCCE0F60-BE82-4FA1-98D1-14FD4C9A9F2C}" srcOrd="0" destOrd="3" presId="urn:microsoft.com/office/officeart/2005/8/layout/bList2"/>
    <dgm:cxn modelId="{59703A3F-A240-403E-B949-1CCF53B025F9}" type="presOf" srcId="{19D460F4-C2F1-405B-BCD9-F63A3AF29756}" destId="{CCCE0F60-BE82-4FA1-98D1-14FD4C9A9F2C}" srcOrd="0" destOrd="2" presId="urn:microsoft.com/office/officeart/2005/8/layout/bList2"/>
    <dgm:cxn modelId="{9C5F7EF4-37D4-4F3E-83AC-B99615DA7E14}" srcId="{6E9D10A0-700D-4D56-8668-BC7007977823}" destId="{FAB65176-3A6F-4849-91BB-1E327506173F}" srcOrd="3" destOrd="0" parTransId="{8A16EF35-1FBD-40EF-B7E8-93E3D96721F7}" sibTransId="{B85C458A-17A6-41D8-8752-9945A598AE99}"/>
    <dgm:cxn modelId="{100095F1-8957-4B41-A309-9063280E79AD}" type="presOf" srcId="{D3F6BA59-5645-4BE0-84AE-2ED2FC4FBDBF}" destId="{11083378-7E76-431E-8800-DFB92B69EC1D}" srcOrd="0" destOrd="0" presId="urn:microsoft.com/office/officeart/2005/8/layout/bList2"/>
    <dgm:cxn modelId="{F0697A13-1447-4F92-9C4B-CC96BF94E140}" type="presOf" srcId="{2931BEDC-EA20-477C-95F7-66EC489DA323}" destId="{CCCE0F60-BE82-4FA1-98D1-14FD4C9A9F2C}" srcOrd="0" destOrd="0" presId="urn:microsoft.com/office/officeart/2005/8/layout/bList2"/>
    <dgm:cxn modelId="{3CE2B8C8-7CD2-418C-AE82-886709E73B16}" srcId="{D3F6BA59-5645-4BE0-84AE-2ED2FC4FBDBF}" destId="{6E9D10A0-700D-4D56-8668-BC7007977823}" srcOrd="0" destOrd="0" parTransId="{486764AC-1106-4201-8DE8-7F38CBC3CA21}" sibTransId="{4DADE78C-6ABC-4BA8-87F4-74A0EF25DFE4}"/>
    <dgm:cxn modelId="{FB195A98-C91D-47C9-8D1D-968C379D28A3}" srcId="{6E9D10A0-700D-4D56-8668-BC7007977823}" destId="{F3DA8067-BDF4-43E1-8F17-728E959F3B6E}" srcOrd="4" destOrd="0" parTransId="{2E0BACEE-64E0-4A24-AB8A-81FB662360D0}" sibTransId="{6230BC3A-3B9E-4011-90BF-00BC01A5A3D4}"/>
    <dgm:cxn modelId="{B104332D-0BF9-4D70-B2B1-B6E63711F74B}" type="presParOf" srcId="{11083378-7E76-431E-8800-DFB92B69EC1D}" destId="{66484C63-D371-45E4-8767-E30687423EC4}" srcOrd="0" destOrd="0" presId="urn:microsoft.com/office/officeart/2005/8/layout/bList2"/>
    <dgm:cxn modelId="{B329798E-C0C5-4695-90B7-91EA568FAD98}" type="presParOf" srcId="{66484C63-D371-45E4-8767-E30687423EC4}" destId="{CCCE0F60-BE82-4FA1-98D1-14FD4C9A9F2C}" srcOrd="0" destOrd="0" presId="urn:microsoft.com/office/officeart/2005/8/layout/bList2"/>
    <dgm:cxn modelId="{7231273E-CA70-4B42-838C-D62E98705BAE}" type="presParOf" srcId="{66484C63-D371-45E4-8767-E30687423EC4}" destId="{67006228-7902-4BA5-9846-AAD0A37C899E}" srcOrd="1" destOrd="0" presId="urn:microsoft.com/office/officeart/2005/8/layout/bList2"/>
    <dgm:cxn modelId="{700497CC-08D5-4CB9-B32E-75A7A8F85E12}" type="presParOf" srcId="{66484C63-D371-45E4-8767-E30687423EC4}" destId="{B4F64C35-A1E0-41D8-938A-E504273CAF0B}" srcOrd="2" destOrd="0" presId="urn:microsoft.com/office/officeart/2005/8/layout/bList2"/>
    <dgm:cxn modelId="{0DE71CE5-ACA0-465B-88A6-3DBC0B306098}" type="presParOf" srcId="{66484C63-D371-45E4-8767-E30687423EC4}" destId="{009DA39C-B5BB-4E1F-B91D-E6F83B3FAB7B}"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513181-D935-4E30-B35A-08EE5CD6954C}" type="doc">
      <dgm:prSet loTypeId="urn:microsoft.com/office/officeart/2005/8/layout/bList2" loCatId="list" qsTypeId="urn:microsoft.com/office/officeart/2005/8/quickstyle/simple1" qsCatId="simple" csTypeId="urn:microsoft.com/office/officeart/2005/8/colors/accent0_3" csCatId="mainScheme" phldr="1"/>
      <dgm:spPr/>
      <dgm:t>
        <a:bodyPr/>
        <a:lstStyle/>
        <a:p>
          <a:endParaRPr lang="en-US"/>
        </a:p>
      </dgm:t>
    </dgm:pt>
    <dgm:pt modelId="{3A8D3459-A287-4238-9B27-1C1A42E9A5CE}">
      <dgm:prSet custT="1"/>
      <dgm:spPr/>
      <dgm:t>
        <a:bodyPr/>
        <a:lstStyle/>
        <a:p>
          <a:pPr algn="r"/>
          <a:r>
            <a:rPr lang="en-US" sz="2000" b="0" i="0" u="none" dirty="0"/>
            <a:t> Healthcare Providers</a:t>
          </a:r>
          <a:endParaRPr lang="en-US" sz="2000" u="none" dirty="0"/>
        </a:p>
      </dgm:t>
    </dgm:pt>
    <dgm:pt modelId="{9670FCD9-E343-43B0-83C1-98376C98E4FA}" type="parTrans" cxnId="{A59E087D-83B8-4960-98E1-F474D65B6FC9}">
      <dgm:prSet/>
      <dgm:spPr/>
      <dgm:t>
        <a:bodyPr/>
        <a:lstStyle/>
        <a:p>
          <a:endParaRPr lang="en-US"/>
        </a:p>
      </dgm:t>
    </dgm:pt>
    <dgm:pt modelId="{5DC6A254-81E9-4E19-A73D-54C99B871DC6}" type="sibTrans" cxnId="{A59E087D-83B8-4960-98E1-F474D65B6FC9}">
      <dgm:prSet/>
      <dgm:spPr/>
      <dgm:t>
        <a:bodyPr/>
        <a:lstStyle/>
        <a:p>
          <a:endParaRPr lang="en-US"/>
        </a:p>
      </dgm:t>
    </dgm:pt>
    <dgm:pt modelId="{08BF9279-C0CC-46B1-8025-D26EE9F44197}">
      <dgm:prSet custT="1"/>
      <dgm:spPr/>
      <dgm:t>
        <a:bodyPr/>
        <a:lstStyle/>
        <a:p>
          <a:r>
            <a:rPr lang="en-US" sz="1600" b="0" i="0" dirty="0"/>
            <a:t>Not sold on its effectiveness</a:t>
          </a:r>
          <a:endParaRPr lang="en-US" sz="1600" dirty="0"/>
        </a:p>
      </dgm:t>
    </dgm:pt>
    <dgm:pt modelId="{F9A6ADB0-95F5-4107-9BDE-9F2AC15BC7CD}" type="parTrans" cxnId="{05C2CD99-F86B-4132-B278-EE7A287DE58C}">
      <dgm:prSet/>
      <dgm:spPr/>
      <dgm:t>
        <a:bodyPr/>
        <a:lstStyle/>
        <a:p>
          <a:endParaRPr lang="en-US"/>
        </a:p>
      </dgm:t>
    </dgm:pt>
    <dgm:pt modelId="{DBC87B4B-AA9A-494E-9722-084B105FD58B}" type="sibTrans" cxnId="{05C2CD99-F86B-4132-B278-EE7A287DE58C}">
      <dgm:prSet/>
      <dgm:spPr/>
      <dgm:t>
        <a:bodyPr/>
        <a:lstStyle/>
        <a:p>
          <a:endParaRPr lang="en-US"/>
        </a:p>
      </dgm:t>
    </dgm:pt>
    <dgm:pt modelId="{AC77995B-0A2F-4BF6-AF00-BB41CA7CA8FC}">
      <dgm:prSet custT="1"/>
      <dgm:spPr/>
      <dgm:t>
        <a:bodyPr/>
        <a:lstStyle/>
        <a:p>
          <a:r>
            <a:rPr lang="en-US" sz="1600" b="0" i="0" dirty="0"/>
            <a:t>Face issues with licensure, especially when practicing across state lines </a:t>
          </a:r>
          <a:endParaRPr lang="en-US" sz="1600" dirty="0"/>
        </a:p>
      </dgm:t>
    </dgm:pt>
    <dgm:pt modelId="{3820DA36-F5BD-42F7-93A8-FEB5FAF8EFF3}" type="parTrans" cxnId="{B9D4B24C-A288-4B61-877B-C9C571A6B883}">
      <dgm:prSet/>
      <dgm:spPr/>
      <dgm:t>
        <a:bodyPr/>
        <a:lstStyle/>
        <a:p>
          <a:endParaRPr lang="en-US"/>
        </a:p>
      </dgm:t>
    </dgm:pt>
    <dgm:pt modelId="{366011FC-635A-4B2A-85D2-778237992A3E}" type="sibTrans" cxnId="{B9D4B24C-A288-4B61-877B-C9C571A6B883}">
      <dgm:prSet/>
      <dgm:spPr/>
      <dgm:t>
        <a:bodyPr/>
        <a:lstStyle/>
        <a:p>
          <a:endParaRPr lang="en-US"/>
        </a:p>
      </dgm:t>
    </dgm:pt>
    <dgm:pt modelId="{4F0FA031-293C-4709-A0E5-555B63D33A94}">
      <dgm:prSet custT="1"/>
      <dgm:spPr/>
      <dgm:t>
        <a:bodyPr/>
        <a:lstStyle/>
        <a:p>
          <a:r>
            <a:rPr lang="en-US" sz="1600" b="0" i="0" dirty="0"/>
            <a:t>Face issues with reimbursement at a rate similar to in-person care </a:t>
          </a:r>
          <a:endParaRPr lang="en-US" sz="1600" dirty="0"/>
        </a:p>
      </dgm:t>
    </dgm:pt>
    <dgm:pt modelId="{3E5DD5B0-610E-454C-8911-59F4EBA997C3}" type="parTrans" cxnId="{C11F6B83-EBE1-418C-89C6-9180C3DC08EB}">
      <dgm:prSet/>
      <dgm:spPr/>
      <dgm:t>
        <a:bodyPr/>
        <a:lstStyle/>
        <a:p>
          <a:endParaRPr lang="en-US"/>
        </a:p>
      </dgm:t>
    </dgm:pt>
    <dgm:pt modelId="{525FB0B2-36D5-409B-88F1-73E990703EB3}" type="sibTrans" cxnId="{C11F6B83-EBE1-418C-89C6-9180C3DC08EB}">
      <dgm:prSet/>
      <dgm:spPr/>
      <dgm:t>
        <a:bodyPr/>
        <a:lstStyle/>
        <a:p>
          <a:endParaRPr lang="en-US"/>
        </a:p>
      </dgm:t>
    </dgm:pt>
    <dgm:pt modelId="{17DABEEE-3C3B-4ADF-81B9-D4B09898250A}">
      <dgm:prSet custT="1"/>
      <dgm:spPr/>
      <dgm:t>
        <a:bodyPr/>
        <a:lstStyle/>
        <a:p>
          <a:r>
            <a:rPr lang="en-US" sz="1600" b="0" i="0" dirty="0"/>
            <a:t>Do not understand the technology</a:t>
          </a:r>
          <a:endParaRPr lang="en-US" sz="1600" dirty="0"/>
        </a:p>
      </dgm:t>
    </dgm:pt>
    <dgm:pt modelId="{107BE8F7-996E-4C53-B65C-BAA5ECB4CF42}" type="parTrans" cxnId="{5AC75190-B0F8-484E-A083-E0F3A0749BFD}">
      <dgm:prSet/>
      <dgm:spPr/>
      <dgm:t>
        <a:bodyPr/>
        <a:lstStyle/>
        <a:p>
          <a:endParaRPr lang="en-US"/>
        </a:p>
      </dgm:t>
    </dgm:pt>
    <dgm:pt modelId="{E07289DC-612A-4022-81F8-B5F720BC08ED}" type="sibTrans" cxnId="{5AC75190-B0F8-484E-A083-E0F3A0749BFD}">
      <dgm:prSet/>
      <dgm:spPr/>
      <dgm:t>
        <a:bodyPr/>
        <a:lstStyle/>
        <a:p>
          <a:endParaRPr lang="en-US"/>
        </a:p>
      </dgm:t>
    </dgm:pt>
    <dgm:pt modelId="{5FFE5011-1D59-4B70-B5A0-8BE8696722B9}" type="pres">
      <dgm:prSet presAssocID="{1A513181-D935-4E30-B35A-08EE5CD6954C}" presName="diagram" presStyleCnt="0">
        <dgm:presLayoutVars>
          <dgm:dir/>
          <dgm:animLvl val="lvl"/>
          <dgm:resizeHandles val="exact"/>
        </dgm:presLayoutVars>
      </dgm:prSet>
      <dgm:spPr/>
      <dgm:t>
        <a:bodyPr/>
        <a:lstStyle/>
        <a:p>
          <a:endParaRPr lang="en-US"/>
        </a:p>
      </dgm:t>
    </dgm:pt>
    <dgm:pt modelId="{CDDC6B24-87EA-43E7-8218-6960157FEE6E}" type="pres">
      <dgm:prSet presAssocID="{3A8D3459-A287-4238-9B27-1C1A42E9A5CE}" presName="compNode" presStyleCnt="0"/>
      <dgm:spPr/>
    </dgm:pt>
    <dgm:pt modelId="{15BF5943-1729-47A2-8AE7-153582C1236E}" type="pres">
      <dgm:prSet presAssocID="{3A8D3459-A287-4238-9B27-1C1A42E9A5CE}" presName="childRect" presStyleLbl="bgAcc1" presStyleIdx="0" presStyleCnt="1" custScaleY="121008" custLinFactNeighborX="-9941" custLinFactNeighborY="7176">
        <dgm:presLayoutVars>
          <dgm:bulletEnabled val="1"/>
        </dgm:presLayoutVars>
      </dgm:prSet>
      <dgm:spPr/>
      <dgm:t>
        <a:bodyPr/>
        <a:lstStyle/>
        <a:p>
          <a:endParaRPr lang="en-US"/>
        </a:p>
      </dgm:t>
    </dgm:pt>
    <dgm:pt modelId="{F691E825-EB6C-4467-BF56-7ED7FF43355B}" type="pres">
      <dgm:prSet presAssocID="{3A8D3459-A287-4238-9B27-1C1A42E9A5CE}" presName="parentText" presStyleLbl="node1" presStyleIdx="0" presStyleCnt="0">
        <dgm:presLayoutVars>
          <dgm:chMax val="0"/>
          <dgm:bulletEnabled val="1"/>
        </dgm:presLayoutVars>
      </dgm:prSet>
      <dgm:spPr/>
      <dgm:t>
        <a:bodyPr/>
        <a:lstStyle/>
        <a:p>
          <a:endParaRPr lang="en-US"/>
        </a:p>
      </dgm:t>
    </dgm:pt>
    <dgm:pt modelId="{C4E446DE-54E5-441A-8D9F-22F8CF837FE7}" type="pres">
      <dgm:prSet presAssocID="{3A8D3459-A287-4238-9B27-1C1A42E9A5CE}" presName="parentRect" presStyleLbl="alignNode1" presStyleIdx="0" presStyleCnt="1" custScaleX="115981" custScaleY="64325" custLinFactNeighborX="-11570" custLinFactNeighborY="12804"/>
      <dgm:spPr/>
      <dgm:t>
        <a:bodyPr/>
        <a:lstStyle/>
        <a:p>
          <a:endParaRPr lang="en-US"/>
        </a:p>
      </dgm:t>
    </dgm:pt>
    <dgm:pt modelId="{0CD10474-4688-43F2-B389-BD41AF71ADF9}" type="pres">
      <dgm:prSet presAssocID="{3A8D3459-A287-4238-9B27-1C1A42E9A5CE}" presName="adorn" presStyleLbl="fgAccFollowNode1" presStyleIdx="0" presStyleCnt="1" custScaleX="44503" custScaleY="44502" custLinFactNeighborX="-24188" custLinFactNeighborY="-410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First aid kit"/>
        </a:ext>
      </dgm:extLst>
    </dgm:pt>
  </dgm:ptLst>
  <dgm:cxnLst>
    <dgm:cxn modelId="{C7AD346A-F262-4BA4-93DC-91DCB927676A}" type="presOf" srcId="{17DABEEE-3C3B-4ADF-81B9-D4B09898250A}" destId="{15BF5943-1729-47A2-8AE7-153582C1236E}" srcOrd="0" destOrd="2" presId="urn:microsoft.com/office/officeart/2005/8/layout/bList2"/>
    <dgm:cxn modelId="{1D357D00-8363-42DF-A6F0-7828EA252AA8}" type="presOf" srcId="{AC77995B-0A2F-4BF6-AF00-BB41CA7CA8FC}" destId="{15BF5943-1729-47A2-8AE7-153582C1236E}" srcOrd="0" destOrd="0" presId="urn:microsoft.com/office/officeart/2005/8/layout/bList2"/>
    <dgm:cxn modelId="{B9D4B24C-A288-4B61-877B-C9C571A6B883}" srcId="{3A8D3459-A287-4238-9B27-1C1A42E9A5CE}" destId="{AC77995B-0A2F-4BF6-AF00-BB41CA7CA8FC}" srcOrd="0" destOrd="0" parTransId="{3820DA36-F5BD-42F7-93A8-FEB5FAF8EFF3}" sibTransId="{366011FC-635A-4B2A-85D2-778237992A3E}"/>
    <dgm:cxn modelId="{3C696D99-FAAC-49FA-A1BC-8B7E8E856DB6}" type="presOf" srcId="{3A8D3459-A287-4238-9B27-1C1A42E9A5CE}" destId="{F691E825-EB6C-4467-BF56-7ED7FF43355B}" srcOrd="0" destOrd="0" presId="urn:microsoft.com/office/officeart/2005/8/layout/bList2"/>
    <dgm:cxn modelId="{B98299ED-84EE-4303-8E30-17AC668EBD10}" type="presOf" srcId="{08BF9279-C0CC-46B1-8025-D26EE9F44197}" destId="{15BF5943-1729-47A2-8AE7-153582C1236E}" srcOrd="0" destOrd="3" presId="urn:microsoft.com/office/officeart/2005/8/layout/bList2"/>
    <dgm:cxn modelId="{A7191F5A-8FF9-48C3-8C27-99C0390FEE98}" type="presOf" srcId="{3A8D3459-A287-4238-9B27-1C1A42E9A5CE}" destId="{C4E446DE-54E5-441A-8D9F-22F8CF837FE7}" srcOrd="1" destOrd="0" presId="urn:microsoft.com/office/officeart/2005/8/layout/bList2"/>
    <dgm:cxn modelId="{5AC75190-B0F8-484E-A083-E0F3A0749BFD}" srcId="{3A8D3459-A287-4238-9B27-1C1A42E9A5CE}" destId="{17DABEEE-3C3B-4ADF-81B9-D4B09898250A}" srcOrd="2" destOrd="0" parTransId="{107BE8F7-996E-4C53-B65C-BAA5ECB4CF42}" sibTransId="{E07289DC-612A-4022-81F8-B5F720BC08ED}"/>
    <dgm:cxn modelId="{05C2CD99-F86B-4132-B278-EE7A287DE58C}" srcId="{3A8D3459-A287-4238-9B27-1C1A42E9A5CE}" destId="{08BF9279-C0CC-46B1-8025-D26EE9F44197}" srcOrd="3" destOrd="0" parTransId="{F9A6ADB0-95F5-4107-9BDE-9F2AC15BC7CD}" sibTransId="{DBC87B4B-AA9A-494E-9722-084B105FD58B}"/>
    <dgm:cxn modelId="{EA24A758-E858-4E8C-B086-034DB1E23717}" type="presOf" srcId="{4F0FA031-293C-4709-A0E5-555B63D33A94}" destId="{15BF5943-1729-47A2-8AE7-153582C1236E}" srcOrd="0" destOrd="1" presId="urn:microsoft.com/office/officeart/2005/8/layout/bList2"/>
    <dgm:cxn modelId="{9144216D-91B2-4F3C-9EA9-1DBE1741D6A4}" type="presOf" srcId="{1A513181-D935-4E30-B35A-08EE5CD6954C}" destId="{5FFE5011-1D59-4B70-B5A0-8BE8696722B9}" srcOrd="0" destOrd="0" presId="urn:microsoft.com/office/officeart/2005/8/layout/bList2"/>
    <dgm:cxn modelId="{C11F6B83-EBE1-418C-89C6-9180C3DC08EB}" srcId="{3A8D3459-A287-4238-9B27-1C1A42E9A5CE}" destId="{4F0FA031-293C-4709-A0E5-555B63D33A94}" srcOrd="1" destOrd="0" parTransId="{3E5DD5B0-610E-454C-8911-59F4EBA997C3}" sibTransId="{525FB0B2-36D5-409B-88F1-73E990703EB3}"/>
    <dgm:cxn modelId="{A59E087D-83B8-4960-98E1-F474D65B6FC9}" srcId="{1A513181-D935-4E30-B35A-08EE5CD6954C}" destId="{3A8D3459-A287-4238-9B27-1C1A42E9A5CE}" srcOrd="0" destOrd="0" parTransId="{9670FCD9-E343-43B0-83C1-98376C98E4FA}" sibTransId="{5DC6A254-81E9-4E19-A73D-54C99B871DC6}"/>
    <dgm:cxn modelId="{D46A5A29-4BA9-468F-8687-0AEAF6EB447D}" type="presParOf" srcId="{5FFE5011-1D59-4B70-B5A0-8BE8696722B9}" destId="{CDDC6B24-87EA-43E7-8218-6960157FEE6E}" srcOrd="0" destOrd="0" presId="urn:microsoft.com/office/officeart/2005/8/layout/bList2"/>
    <dgm:cxn modelId="{3243E839-A73D-42E5-9F04-7BC83F24CF83}" type="presParOf" srcId="{CDDC6B24-87EA-43E7-8218-6960157FEE6E}" destId="{15BF5943-1729-47A2-8AE7-153582C1236E}" srcOrd="0" destOrd="0" presId="urn:microsoft.com/office/officeart/2005/8/layout/bList2"/>
    <dgm:cxn modelId="{D47FFFB2-01F8-4265-9759-D70B0E22186D}" type="presParOf" srcId="{CDDC6B24-87EA-43E7-8218-6960157FEE6E}" destId="{F691E825-EB6C-4467-BF56-7ED7FF43355B}" srcOrd="1" destOrd="0" presId="urn:microsoft.com/office/officeart/2005/8/layout/bList2"/>
    <dgm:cxn modelId="{3FA52603-A1EC-426A-B265-C78C4F78DDD9}" type="presParOf" srcId="{CDDC6B24-87EA-43E7-8218-6960157FEE6E}" destId="{C4E446DE-54E5-441A-8D9F-22F8CF837FE7}" srcOrd="2" destOrd="0" presId="urn:microsoft.com/office/officeart/2005/8/layout/bList2"/>
    <dgm:cxn modelId="{4CE8455A-8C4B-435E-AE4E-4A6586BEE801}" type="presParOf" srcId="{CDDC6B24-87EA-43E7-8218-6960157FEE6E}" destId="{0CD10474-4688-43F2-B389-BD41AF71ADF9}"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D8BE6-6430-4C18-AD00-8E48DA1ED312}">
      <dsp:nvSpPr>
        <dsp:cNvPr id="0" name=""/>
        <dsp:cNvSpPr/>
      </dsp:nvSpPr>
      <dsp:spPr>
        <a:xfrm>
          <a:off x="0" y="932"/>
          <a:ext cx="8229600" cy="47240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8B26C11E-D74F-4B89-B0D9-EF9F2D429950}">
      <dsp:nvSpPr>
        <dsp:cNvPr id="0" name=""/>
        <dsp:cNvSpPr/>
      </dsp:nvSpPr>
      <dsp:spPr>
        <a:xfrm>
          <a:off x="142902" y="107223"/>
          <a:ext cx="259822" cy="2598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ACA7F-C445-4871-BA5C-998AD3C83495}">
      <dsp:nvSpPr>
        <dsp:cNvPr id="0" name=""/>
        <dsp:cNvSpPr/>
      </dsp:nvSpPr>
      <dsp:spPr>
        <a:xfrm>
          <a:off x="545626" y="932"/>
          <a:ext cx="7683973" cy="4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996" tIns="49996" rIns="49996" bIns="49996" numCol="1" spcCol="1270" anchor="ctr" anchorCtr="0">
          <a:noAutofit/>
        </a:bodyPr>
        <a:lstStyle/>
        <a:p>
          <a:pPr lvl="0" algn="l" defTabSz="711200">
            <a:lnSpc>
              <a:spcPct val="100000"/>
            </a:lnSpc>
            <a:spcBef>
              <a:spcPct val="0"/>
            </a:spcBef>
            <a:spcAft>
              <a:spcPct val="35000"/>
            </a:spcAft>
          </a:pPr>
          <a:r>
            <a:rPr lang="en-US" sz="1600" kern="1200" dirty="0"/>
            <a:t>What telehealth is, where it came from, and how it is used</a:t>
          </a:r>
        </a:p>
      </dsp:txBody>
      <dsp:txXfrm>
        <a:off x="545626" y="932"/>
        <a:ext cx="7683973" cy="472404"/>
      </dsp:txXfrm>
    </dsp:sp>
    <dsp:sp modelId="{1AF436B6-7F14-4A0D-A736-5AE910241403}">
      <dsp:nvSpPr>
        <dsp:cNvPr id="0" name=""/>
        <dsp:cNvSpPr/>
      </dsp:nvSpPr>
      <dsp:spPr>
        <a:xfrm>
          <a:off x="0" y="591437"/>
          <a:ext cx="8229600" cy="47240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7BB8B929-C6F3-4B4C-839C-D8A6AEABA2D3}">
      <dsp:nvSpPr>
        <dsp:cNvPr id="0" name=""/>
        <dsp:cNvSpPr/>
      </dsp:nvSpPr>
      <dsp:spPr>
        <a:xfrm>
          <a:off x="142902" y="697728"/>
          <a:ext cx="259822" cy="2598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6A768B-5E24-40FA-B8A3-860C3058AF78}">
      <dsp:nvSpPr>
        <dsp:cNvPr id="0" name=""/>
        <dsp:cNvSpPr/>
      </dsp:nvSpPr>
      <dsp:spPr>
        <a:xfrm>
          <a:off x="545626" y="591437"/>
          <a:ext cx="7683973" cy="4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996" tIns="49996" rIns="49996" bIns="49996" numCol="1" spcCol="1270" anchor="ctr" anchorCtr="0">
          <a:noAutofit/>
        </a:bodyPr>
        <a:lstStyle/>
        <a:p>
          <a:pPr lvl="0" algn="l" defTabSz="711200">
            <a:lnSpc>
              <a:spcPct val="100000"/>
            </a:lnSpc>
            <a:spcBef>
              <a:spcPct val="0"/>
            </a:spcBef>
            <a:spcAft>
              <a:spcPct val="35000"/>
            </a:spcAft>
          </a:pPr>
          <a:r>
            <a:rPr lang="en-US" sz="1600" kern="1200" dirty="0"/>
            <a:t>Barriers associated with the greater implementation of telehealth</a:t>
          </a:r>
        </a:p>
      </dsp:txBody>
      <dsp:txXfrm>
        <a:off x="545626" y="591437"/>
        <a:ext cx="7683973" cy="472404"/>
      </dsp:txXfrm>
    </dsp:sp>
    <dsp:sp modelId="{DE6FF180-A9A3-4544-B534-D12A67E23CEF}">
      <dsp:nvSpPr>
        <dsp:cNvPr id="0" name=""/>
        <dsp:cNvSpPr/>
      </dsp:nvSpPr>
      <dsp:spPr>
        <a:xfrm>
          <a:off x="0" y="1181942"/>
          <a:ext cx="8229600" cy="47240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3814BC26-5F85-4DFB-B3D5-07C2D6215FD4}">
      <dsp:nvSpPr>
        <dsp:cNvPr id="0" name=""/>
        <dsp:cNvSpPr/>
      </dsp:nvSpPr>
      <dsp:spPr>
        <a:xfrm>
          <a:off x="142902" y="1288233"/>
          <a:ext cx="259822" cy="2598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C97FAA-223E-4A7B-8114-C12F1B49B6A6}">
      <dsp:nvSpPr>
        <dsp:cNvPr id="0" name=""/>
        <dsp:cNvSpPr/>
      </dsp:nvSpPr>
      <dsp:spPr>
        <a:xfrm>
          <a:off x="545626" y="1181942"/>
          <a:ext cx="7683973" cy="4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996" tIns="49996" rIns="49996" bIns="49996" numCol="1" spcCol="1270" anchor="ctr" anchorCtr="0">
          <a:noAutofit/>
        </a:bodyPr>
        <a:lstStyle/>
        <a:p>
          <a:pPr lvl="0" algn="l" defTabSz="711200">
            <a:lnSpc>
              <a:spcPct val="100000"/>
            </a:lnSpc>
            <a:spcBef>
              <a:spcPct val="0"/>
            </a:spcBef>
            <a:spcAft>
              <a:spcPct val="35000"/>
            </a:spcAft>
          </a:pPr>
          <a:r>
            <a:rPr lang="en-US" sz="1600" kern="1200" dirty="0"/>
            <a:t>What current and future considerations go into crafting telehealth implementation </a:t>
          </a:r>
        </a:p>
      </dsp:txBody>
      <dsp:txXfrm>
        <a:off x="545626" y="1181942"/>
        <a:ext cx="7683973" cy="472404"/>
      </dsp:txXfrm>
    </dsp:sp>
    <dsp:sp modelId="{E319AD30-1416-495A-8A4A-8C5D74152EEE}">
      <dsp:nvSpPr>
        <dsp:cNvPr id="0" name=""/>
        <dsp:cNvSpPr/>
      </dsp:nvSpPr>
      <dsp:spPr>
        <a:xfrm>
          <a:off x="0" y="1772447"/>
          <a:ext cx="8229600" cy="472404"/>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A84B2FE5-DFF3-4F90-A963-4924E3E2E5F5}">
      <dsp:nvSpPr>
        <dsp:cNvPr id="0" name=""/>
        <dsp:cNvSpPr/>
      </dsp:nvSpPr>
      <dsp:spPr>
        <a:xfrm>
          <a:off x="142902" y="1878738"/>
          <a:ext cx="259822" cy="2598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C8B14C-8A6F-4D28-9272-993BEFDD2300}">
      <dsp:nvSpPr>
        <dsp:cNvPr id="0" name=""/>
        <dsp:cNvSpPr/>
      </dsp:nvSpPr>
      <dsp:spPr>
        <a:xfrm>
          <a:off x="545626" y="1772447"/>
          <a:ext cx="7683973" cy="47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996" tIns="49996" rIns="49996" bIns="49996" numCol="1" spcCol="1270" anchor="ctr" anchorCtr="0">
          <a:noAutofit/>
        </a:bodyPr>
        <a:lstStyle/>
        <a:p>
          <a:pPr lvl="0" algn="l" defTabSz="711200">
            <a:lnSpc>
              <a:spcPct val="100000"/>
            </a:lnSpc>
            <a:spcBef>
              <a:spcPct val="0"/>
            </a:spcBef>
            <a:spcAft>
              <a:spcPct val="35000"/>
            </a:spcAft>
          </a:pPr>
          <a:r>
            <a:rPr lang="en-US" sz="1600" kern="1200" dirty="0"/>
            <a:t>What proposed bills are currently making their way through the federal legislative process</a:t>
          </a:r>
        </a:p>
      </dsp:txBody>
      <dsp:txXfrm>
        <a:off x="545626" y="1772447"/>
        <a:ext cx="7683973" cy="4724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8E6FC-C283-4170-BFF7-51C94F790D47}">
      <dsp:nvSpPr>
        <dsp:cNvPr id="0" name=""/>
        <dsp:cNvSpPr/>
      </dsp:nvSpPr>
      <dsp:spPr>
        <a:xfrm>
          <a:off x="205495" y="182856"/>
          <a:ext cx="2896148" cy="2637642"/>
        </a:xfrm>
        <a:prstGeom prst="round2SameRect">
          <a:avLst>
            <a:gd name="adj1" fmla="val 8000"/>
            <a:gd name="adj2" fmla="val 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Take cues from their providers on telehealth</a:t>
          </a:r>
          <a:endParaRPr lang="en-US" sz="1600" kern="1200" dirty="0"/>
        </a:p>
        <a:p>
          <a:pPr marL="171450" lvl="1" indent="-171450" algn="l" defTabSz="711200">
            <a:lnSpc>
              <a:spcPct val="90000"/>
            </a:lnSpc>
            <a:spcBef>
              <a:spcPct val="0"/>
            </a:spcBef>
            <a:spcAft>
              <a:spcPct val="15000"/>
            </a:spcAft>
            <a:buChar char="••"/>
          </a:pPr>
          <a:r>
            <a:rPr lang="en-US" sz="1600" kern="1200" dirty="0"/>
            <a:t>Insurance/provider does not offer telehealth services</a:t>
          </a:r>
        </a:p>
        <a:p>
          <a:pPr marL="171450" lvl="1" indent="-171450" algn="l" defTabSz="711200">
            <a:lnSpc>
              <a:spcPct val="90000"/>
            </a:lnSpc>
            <a:spcBef>
              <a:spcPct val="0"/>
            </a:spcBef>
            <a:spcAft>
              <a:spcPct val="15000"/>
            </a:spcAft>
            <a:buChar char="••"/>
          </a:pPr>
          <a:r>
            <a:rPr lang="en-US" sz="1600" b="0" i="0" kern="1200" dirty="0"/>
            <a:t>Can’t access the technology or broadband necessary</a:t>
          </a:r>
          <a:endParaRPr lang="en-US" sz="1600" kern="1200" dirty="0"/>
        </a:p>
        <a:p>
          <a:pPr marL="171450" lvl="1" indent="-171450" algn="l" defTabSz="711200">
            <a:lnSpc>
              <a:spcPct val="90000"/>
            </a:lnSpc>
            <a:spcBef>
              <a:spcPct val="0"/>
            </a:spcBef>
            <a:spcAft>
              <a:spcPct val="15000"/>
            </a:spcAft>
            <a:buChar char="••"/>
          </a:pPr>
          <a:r>
            <a:rPr lang="en-US" sz="1600" b="0" i="0" kern="1200" dirty="0"/>
            <a:t>Do not understand the technology</a:t>
          </a:r>
          <a:endParaRPr lang="en-US" sz="1600" kern="1200" dirty="0"/>
        </a:p>
        <a:p>
          <a:pPr marL="171450" lvl="1" indent="-171450" algn="l" defTabSz="711200">
            <a:lnSpc>
              <a:spcPct val="90000"/>
            </a:lnSpc>
            <a:spcBef>
              <a:spcPct val="0"/>
            </a:spcBef>
            <a:spcAft>
              <a:spcPct val="15000"/>
            </a:spcAft>
            <a:buChar char="••"/>
          </a:pPr>
          <a:r>
            <a:rPr lang="en-US" sz="1600" b="0" i="0" kern="1200" dirty="0"/>
            <a:t>Not sold on its effectiveness</a:t>
          </a:r>
          <a:endParaRPr lang="en-US" sz="1600" kern="1200" dirty="0"/>
        </a:p>
      </dsp:txBody>
      <dsp:txXfrm>
        <a:off x="267298" y="244659"/>
        <a:ext cx="2772542" cy="2575839"/>
      </dsp:txXfrm>
    </dsp:sp>
    <dsp:sp modelId="{435BCDEB-8061-470A-B883-12581DC6F645}">
      <dsp:nvSpPr>
        <dsp:cNvPr id="0" name=""/>
        <dsp:cNvSpPr/>
      </dsp:nvSpPr>
      <dsp:spPr>
        <a:xfrm>
          <a:off x="0" y="2659193"/>
          <a:ext cx="3387363" cy="60645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en-US" sz="2800" b="0" i="0" u="none" kern="1200" dirty="0"/>
            <a:t>           Patients</a:t>
          </a:r>
          <a:endParaRPr lang="en-US" sz="2800" u="none" kern="1200" dirty="0"/>
        </a:p>
      </dsp:txBody>
      <dsp:txXfrm>
        <a:off x="0" y="2659193"/>
        <a:ext cx="2385467" cy="606458"/>
      </dsp:txXfrm>
    </dsp:sp>
    <dsp:sp modelId="{D1EEE7AB-4665-4AF9-BB1D-774966C1E08C}">
      <dsp:nvSpPr>
        <dsp:cNvPr id="0" name=""/>
        <dsp:cNvSpPr/>
      </dsp:nvSpPr>
      <dsp:spPr>
        <a:xfrm>
          <a:off x="2638452" y="2763760"/>
          <a:ext cx="536252" cy="41428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1CB4A-5B9C-44A9-AEC2-A41B4FEF5D2C}">
      <dsp:nvSpPr>
        <dsp:cNvPr id="0" name=""/>
        <dsp:cNvSpPr/>
      </dsp:nvSpPr>
      <dsp:spPr>
        <a:xfrm>
          <a:off x="1286" y="0"/>
          <a:ext cx="2001701" cy="3128365"/>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0" i="0" kern="1200"/>
            <a:t>Originating site location, or the location of the patient.  Currently, Medicare has higher originating site locations than the VA, meaning patients must travel, albeit shorter distances, to approved locations in order to be seen</a:t>
          </a:r>
          <a:endParaRPr lang="en-US" sz="1000" kern="1200"/>
        </a:p>
      </dsp:txBody>
      <dsp:txXfrm>
        <a:off x="1286" y="1251346"/>
        <a:ext cx="2001701" cy="1251346"/>
      </dsp:txXfrm>
    </dsp:sp>
    <dsp:sp modelId="{6EBD175D-3429-402D-8849-1FFD71B1854D}">
      <dsp:nvSpPr>
        <dsp:cNvPr id="0" name=""/>
        <dsp:cNvSpPr/>
      </dsp:nvSpPr>
      <dsp:spPr>
        <a:xfrm>
          <a:off x="481264" y="187701"/>
          <a:ext cx="1041745" cy="104174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9508CF6-83BB-4EAA-A994-B81612731383}">
      <dsp:nvSpPr>
        <dsp:cNvPr id="0" name=""/>
        <dsp:cNvSpPr/>
      </dsp:nvSpPr>
      <dsp:spPr>
        <a:xfrm>
          <a:off x="2063039" y="0"/>
          <a:ext cx="2001701" cy="3128365"/>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0" i="0" kern="1200"/>
            <a:t>As VA providers are salaried differently than private and practice-based healthcare providers, they do not face the same reimbursement barriers as their counterparts who accept public and private insurance plans</a:t>
          </a:r>
          <a:endParaRPr lang="en-US" sz="1000" kern="1200"/>
        </a:p>
      </dsp:txBody>
      <dsp:txXfrm>
        <a:off x="2063039" y="1251346"/>
        <a:ext cx="2001701" cy="1251346"/>
      </dsp:txXfrm>
    </dsp:sp>
    <dsp:sp modelId="{98A10E73-03ED-4E4D-9638-8312513E9A83}">
      <dsp:nvSpPr>
        <dsp:cNvPr id="0" name=""/>
        <dsp:cNvSpPr/>
      </dsp:nvSpPr>
      <dsp:spPr>
        <a:xfrm>
          <a:off x="2543017" y="187701"/>
          <a:ext cx="1041745" cy="104174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83D7596-3EF4-46C6-97D4-BEC11B6AFBB8}">
      <dsp:nvSpPr>
        <dsp:cNvPr id="0" name=""/>
        <dsp:cNvSpPr/>
      </dsp:nvSpPr>
      <dsp:spPr>
        <a:xfrm>
          <a:off x="4124791" y="0"/>
          <a:ext cx="2001701" cy="3128365"/>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0" i="0" kern="1200" dirty="0"/>
            <a:t>As of 2018, VA providers could operate without consideration of individual state licensing laws</a:t>
          </a:r>
          <a:endParaRPr lang="en-US" sz="1000" kern="1200" dirty="0"/>
        </a:p>
      </dsp:txBody>
      <dsp:txXfrm>
        <a:off x="4124791" y="1251346"/>
        <a:ext cx="2001701" cy="1251346"/>
      </dsp:txXfrm>
    </dsp:sp>
    <dsp:sp modelId="{76E20736-E512-4572-A66F-7A11C963B2E4}">
      <dsp:nvSpPr>
        <dsp:cNvPr id="0" name=""/>
        <dsp:cNvSpPr/>
      </dsp:nvSpPr>
      <dsp:spPr>
        <a:xfrm>
          <a:off x="4604769" y="187701"/>
          <a:ext cx="1041745" cy="104174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C358734-00AC-4EA3-AF3D-A75ED49EA97C}">
      <dsp:nvSpPr>
        <dsp:cNvPr id="0" name=""/>
        <dsp:cNvSpPr/>
      </dsp:nvSpPr>
      <dsp:spPr>
        <a:xfrm>
          <a:off x="245111" y="2502692"/>
          <a:ext cx="5637557" cy="469254"/>
        </a:xfrm>
        <a:prstGeom prst="leftRightArrow">
          <a:avLst/>
        </a:prstGeom>
        <a:solidFill>
          <a:schemeClr val="bg2"/>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B0D36-05A1-4E02-A63B-3E119B8DF219}">
      <dsp:nvSpPr>
        <dsp:cNvPr id="0" name=""/>
        <dsp:cNvSpPr/>
      </dsp:nvSpPr>
      <dsp:spPr>
        <a:xfrm>
          <a:off x="1914695" y="40795"/>
          <a:ext cx="1958197" cy="1958197"/>
        </a:xfrm>
        <a:prstGeom prst="ellipse">
          <a:avLst/>
        </a:prstGeom>
        <a:solidFill>
          <a:schemeClr val="dk2">
            <a:alpha val="50000"/>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0" i="0" kern="1200" dirty="0"/>
            <a:t>Working with NGOs, FBOs, VSOs, and local businesses to form community partnerships</a:t>
          </a:r>
          <a:endParaRPr lang="en-US" sz="1200" kern="1200" dirty="0"/>
        </a:p>
      </dsp:txBody>
      <dsp:txXfrm>
        <a:off x="2175788" y="383480"/>
        <a:ext cx="1436011" cy="881189"/>
      </dsp:txXfrm>
    </dsp:sp>
    <dsp:sp modelId="{10AE17FA-B8EE-4F99-A3B9-5AE47F316B22}">
      <dsp:nvSpPr>
        <dsp:cNvPr id="0" name=""/>
        <dsp:cNvSpPr/>
      </dsp:nvSpPr>
      <dsp:spPr>
        <a:xfrm>
          <a:off x="2621278" y="1264669"/>
          <a:ext cx="1958197" cy="1958197"/>
        </a:xfrm>
        <a:prstGeom prst="ellipse">
          <a:avLst/>
        </a:prstGeom>
        <a:solidFill>
          <a:schemeClr val="dk2">
            <a:alpha val="50000"/>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0" i="0" kern="1200" dirty="0"/>
            <a:t>Telehealth laws and policies of individual states must be taken into consideration and accounted for</a:t>
          </a:r>
          <a:endParaRPr lang="en-US" sz="1200" kern="1200" dirty="0"/>
        </a:p>
      </dsp:txBody>
      <dsp:txXfrm>
        <a:off x="3220160" y="1770537"/>
        <a:ext cx="1174918" cy="1077008"/>
      </dsp:txXfrm>
    </dsp:sp>
    <dsp:sp modelId="{C0413935-2B7D-42A7-A0D8-2611822C0E5F}">
      <dsp:nvSpPr>
        <dsp:cNvPr id="0" name=""/>
        <dsp:cNvSpPr/>
      </dsp:nvSpPr>
      <dsp:spPr>
        <a:xfrm>
          <a:off x="1208112" y="1264669"/>
          <a:ext cx="1958197" cy="1958197"/>
        </a:xfrm>
        <a:prstGeom prst="ellipse">
          <a:avLst/>
        </a:prstGeom>
        <a:solidFill>
          <a:schemeClr val="dk2">
            <a:alpha val="50000"/>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0" i="0" kern="1200" dirty="0"/>
            <a:t>Private insurance providers adopting telehealth best practices </a:t>
          </a:r>
          <a:endParaRPr lang="en-US" sz="1200" kern="1200" dirty="0"/>
        </a:p>
      </dsp:txBody>
      <dsp:txXfrm>
        <a:off x="1392509" y="1770537"/>
        <a:ext cx="1174918" cy="1077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BA8BA-777D-4A46-BF11-2C1ED96B10AC}">
      <dsp:nvSpPr>
        <dsp:cNvPr id="0" name=""/>
        <dsp:cNvSpPr/>
      </dsp:nvSpPr>
      <dsp:spPr>
        <a:xfrm>
          <a:off x="290523" y="0"/>
          <a:ext cx="3206908" cy="717249"/>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a:t>Live Videoconferencing</a:t>
          </a:r>
        </a:p>
      </dsp:txBody>
      <dsp:txXfrm>
        <a:off x="290523" y="0"/>
        <a:ext cx="3206908" cy="717249"/>
      </dsp:txXfrm>
    </dsp:sp>
    <dsp:sp modelId="{1D732DEB-54B9-4941-89A2-1C6F13058130}">
      <dsp:nvSpPr>
        <dsp:cNvPr id="0" name=""/>
        <dsp:cNvSpPr/>
      </dsp:nvSpPr>
      <dsp:spPr>
        <a:xfrm>
          <a:off x="1577896" y="747273"/>
          <a:ext cx="3223665" cy="727374"/>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a:t>Asynchronous Video (Store-and-Forward)</a:t>
          </a:r>
        </a:p>
      </dsp:txBody>
      <dsp:txXfrm>
        <a:off x="1577896" y="747273"/>
        <a:ext cx="3223665" cy="727374"/>
      </dsp:txXfrm>
    </dsp:sp>
    <dsp:sp modelId="{82269BC9-C6C3-4A9E-82B3-339E2843ECB2}">
      <dsp:nvSpPr>
        <dsp:cNvPr id="0" name=""/>
        <dsp:cNvSpPr/>
      </dsp:nvSpPr>
      <dsp:spPr>
        <a:xfrm>
          <a:off x="75883" y="1509164"/>
          <a:ext cx="3228789" cy="727374"/>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a:t>Remote Patient Monitoring (RPM)</a:t>
          </a:r>
        </a:p>
      </dsp:txBody>
      <dsp:txXfrm>
        <a:off x="75883" y="1509164"/>
        <a:ext cx="3228789" cy="727374"/>
      </dsp:txXfrm>
    </dsp:sp>
    <dsp:sp modelId="{F7CFDB77-6D98-42E2-BE83-7F6F37061534}">
      <dsp:nvSpPr>
        <dsp:cNvPr id="0" name=""/>
        <dsp:cNvSpPr/>
      </dsp:nvSpPr>
      <dsp:spPr>
        <a:xfrm>
          <a:off x="1568949" y="2282045"/>
          <a:ext cx="3241571" cy="727374"/>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a:t>Mobile Health (mHealth)</a:t>
          </a:r>
        </a:p>
      </dsp:txBody>
      <dsp:txXfrm>
        <a:off x="1568949" y="2282045"/>
        <a:ext cx="3241571" cy="727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AADB5-9767-480E-B104-F4C85D410C86}">
      <dsp:nvSpPr>
        <dsp:cNvPr id="0" name=""/>
        <dsp:cNvSpPr/>
      </dsp:nvSpPr>
      <dsp:spPr>
        <a:xfrm>
          <a:off x="3966861" y="867218"/>
          <a:ext cx="147938" cy="648111"/>
        </a:xfrm>
        <a:custGeom>
          <a:avLst/>
          <a:gdLst/>
          <a:ahLst/>
          <a:cxnLst/>
          <a:rect l="0" t="0" r="0" b="0"/>
          <a:pathLst>
            <a:path>
              <a:moveTo>
                <a:pt x="147938" y="0"/>
              </a:moveTo>
              <a:lnTo>
                <a:pt x="147938" y="648111"/>
              </a:lnTo>
              <a:lnTo>
                <a:pt x="0" y="6481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6E3A28-2E80-4843-BF1C-1A726A19992E}">
      <dsp:nvSpPr>
        <dsp:cNvPr id="0" name=""/>
        <dsp:cNvSpPr/>
      </dsp:nvSpPr>
      <dsp:spPr>
        <a:xfrm>
          <a:off x="4114800" y="867218"/>
          <a:ext cx="3409628" cy="1296222"/>
        </a:xfrm>
        <a:custGeom>
          <a:avLst/>
          <a:gdLst/>
          <a:ahLst/>
          <a:cxnLst/>
          <a:rect l="0" t="0" r="0" b="0"/>
          <a:pathLst>
            <a:path>
              <a:moveTo>
                <a:pt x="0" y="0"/>
              </a:moveTo>
              <a:lnTo>
                <a:pt x="0" y="1148283"/>
              </a:lnTo>
              <a:lnTo>
                <a:pt x="3409628" y="1148283"/>
              </a:lnTo>
              <a:lnTo>
                <a:pt x="3409628" y="12962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DCBEED-A5D1-47E5-AC8A-5A4B335CC26C}">
      <dsp:nvSpPr>
        <dsp:cNvPr id="0" name=""/>
        <dsp:cNvSpPr/>
      </dsp:nvSpPr>
      <dsp:spPr>
        <a:xfrm>
          <a:off x="4114800" y="867218"/>
          <a:ext cx="1704814" cy="1296222"/>
        </a:xfrm>
        <a:custGeom>
          <a:avLst/>
          <a:gdLst/>
          <a:ahLst/>
          <a:cxnLst/>
          <a:rect l="0" t="0" r="0" b="0"/>
          <a:pathLst>
            <a:path>
              <a:moveTo>
                <a:pt x="0" y="0"/>
              </a:moveTo>
              <a:lnTo>
                <a:pt x="0" y="1148283"/>
              </a:lnTo>
              <a:lnTo>
                <a:pt x="1704814" y="1148283"/>
              </a:lnTo>
              <a:lnTo>
                <a:pt x="1704814" y="12962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4C82D9-3E58-43E3-8CCE-BAB0D2B86ED9}">
      <dsp:nvSpPr>
        <dsp:cNvPr id="0" name=""/>
        <dsp:cNvSpPr/>
      </dsp:nvSpPr>
      <dsp:spPr>
        <a:xfrm>
          <a:off x="4069080" y="867218"/>
          <a:ext cx="91440" cy="1296222"/>
        </a:xfrm>
        <a:custGeom>
          <a:avLst/>
          <a:gdLst/>
          <a:ahLst/>
          <a:cxnLst/>
          <a:rect l="0" t="0" r="0" b="0"/>
          <a:pathLst>
            <a:path>
              <a:moveTo>
                <a:pt x="45720" y="0"/>
              </a:moveTo>
              <a:lnTo>
                <a:pt x="45720" y="12962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D62C0A-5B5C-4D96-8319-590348AB89C3}">
      <dsp:nvSpPr>
        <dsp:cNvPr id="0" name=""/>
        <dsp:cNvSpPr/>
      </dsp:nvSpPr>
      <dsp:spPr>
        <a:xfrm>
          <a:off x="2409985" y="867218"/>
          <a:ext cx="1704814" cy="1296222"/>
        </a:xfrm>
        <a:custGeom>
          <a:avLst/>
          <a:gdLst/>
          <a:ahLst/>
          <a:cxnLst/>
          <a:rect l="0" t="0" r="0" b="0"/>
          <a:pathLst>
            <a:path>
              <a:moveTo>
                <a:pt x="1704814" y="0"/>
              </a:moveTo>
              <a:lnTo>
                <a:pt x="1704814" y="1148283"/>
              </a:lnTo>
              <a:lnTo>
                <a:pt x="0" y="1148283"/>
              </a:lnTo>
              <a:lnTo>
                <a:pt x="0" y="12962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CEFEA4-AE53-4C2E-807E-21B4CFBA4E39}">
      <dsp:nvSpPr>
        <dsp:cNvPr id="0" name=""/>
        <dsp:cNvSpPr/>
      </dsp:nvSpPr>
      <dsp:spPr>
        <a:xfrm>
          <a:off x="705171" y="867218"/>
          <a:ext cx="3409628" cy="1296222"/>
        </a:xfrm>
        <a:custGeom>
          <a:avLst/>
          <a:gdLst/>
          <a:ahLst/>
          <a:cxnLst/>
          <a:rect l="0" t="0" r="0" b="0"/>
          <a:pathLst>
            <a:path>
              <a:moveTo>
                <a:pt x="3409628" y="0"/>
              </a:moveTo>
              <a:lnTo>
                <a:pt x="3409628" y="1148283"/>
              </a:lnTo>
              <a:lnTo>
                <a:pt x="0" y="1148283"/>
              </a:lnTo>
              <a:lnTo>
                <a:pt x="0" y="12962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2DA1E3-81CF-40F7-A7CA-608CD62592F9}">
      <dsp:nvSpPr>
        <dsp:cNvPr id="0" name=""/>
        <dsp:cNvSpPr/>
      </dsp:nvSpPr>
      <dsp:spPr>
        <a:xfrm>
          <a:off x="1830969" y="162750"/>
          <a:ext cx="4567661" cy="70446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Mobile Health Communications Technologies</a:t>
          </a:r>
        </a:p>
      </dsp:txBody>
      <dsp:txXfrm>
        <a:off x="1830969" y="162750"/>
        <a:ext cx="4567661" cy="704468"/>
      </dsp:txXfrm>
    </dsp:sp>
    <dsp:sp modelId="{EBCE1D30-7C41-49E9-9798-DFFD10F46F21}">
      <dsp:nvSpPr>
        <dsp:cNvPr id="0" name=""/>
        <dsp:cNvSpPr/>
      </dsp:nvSpPr>
      <dsp:spPr>
        <a:xfrm>
          <a:off x="703" y="2163441"/>
          <a:ext cx="1408937" cy="70446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Telemedicine</a:t>
          </a:r>
        </a:p>
      </dsp:txBody>
      <dsp:txXfrm>
        <a:off x="703" y="2163441"/>
        <a:ext cx="1408937" cy="704468"/>
      </dsp:txXfrm>
    </dsp:sp>
    <dsp:sp modelId="{77E758EA-0231-429B-96CD-32AFAC8EBA55}">
      <dsp:nvSpPr>
        <dsp:cNvPr id="0" name=""/>
        <dsp:cNvSpPr/>
      </dsp:nvSpPr>
      <dsp:spPr>
        <a:xfrm>
          <a:off x="1705517" y="2163441"/>
          <a:ext cx="1408937" cy="70446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eHealth</a:t>
          </a:r>
        </a:p>
      </dsp:txBody>
      <dsp:txXfrm>
        <a:off x="1705517" y="2163441"/>
        <a:ext cx="1408937" cy="704468"/>
      </dsp:txXfrm>
    </dsp:sp>
    <dsp:sp modelId="{E7BD64BA-9324-4F20-A349-F291A50733E9}">
      <dsp:nvSpPr>
        <dsp:cNvPr id="0" name=""/>
        <dsp:cNvSpPr/>
      </dsp:nvSpPr>
      <dsp:spPr>
        <a:xfrm>
          <a:off x="3410331" y="2163441"/>
          <a:ext cx="1408937" cy="70446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mHealth</a:t>
          </a:r>
        </a:p>
      </dsp:txBody>
      <dsp:txXfrm>
        <a:off x="3410331" y="2163441"/>
        <a:ext cx="1408937" cy="704468"/>
      </dsp:txXfrm>
    </dsp:sp>
    <dsp:sp modelId="{F4F61F9E-9152-4EE1-877F-D951DA270132}">
      <dsp:nvSpPr>
        <dsp:cNvPr id="0" name=""/>
        <dsp:cNvSpPr/>
      </dsp:nvSpPr>
      <dsp:spPr>
        <a:xfrm>
          <a:off x="5115145" y="2163441"/>
          <a:ext cx="1408937" cy="70446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Electronic Health Records</a:t>
          </a:r>
        </a:p>
      </dsp:txBody>
      <dsp:txXfrm>
        <a:off x="5115145" y="2163441"/>
        <a:ext cx="1408937" cy="704468"/>
      </dsp:txXfrm>
    </dsp:sp>
    <dsp:sp modelId="{272B26EC-F92B-4A98-9BD8-0A9180E1BA17}">
      <dsp:nvSpPr>
        <dsp:cNvPr id="0" name=""/>
        <dsp:cNvSpPr/>
      </dsp:nvSpPr>
      <dsp:spPr>
        <a:xfrm>
          <a:off x="6819959" y="2163441"/>
          <a:ext cx="1408937" cy="70446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Tele-(insert specialty)</a:t>
          </a:r>
        </a:p>
      </dsp:txBody>
      <dsp:txXfrm>
        <a:off x="6819959" y="2163441"/>
        <a:ext cx="1408937" cy="704468"/>
      </dsp:txXfrm>
    </dsp:sp>
    <dsp:sp modelId="{84DC2629-DD03-4E19-8C9D-F22E7E17E0CE}">
      <dsp:nvSpPr>
        <dsp:cNvPr id="0" name=""/>
        <dsp:cNvSpPr/>
      </dsp:nvSpPr>
      <dsp:spPr>
        <a:xfrm>
          <a:off x="2557924" y="1163095"/>
          <a:ext cx="1408937" cy="70446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Telehealth</a:t>
          </a:r>
        </a:p>
      </dsp:txBody>
      <dsp:txXfrm>
        <a:off x="2557924" y="1163095"/>
        <a:ext cx="1408937" cy="7044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D36F2-8D9C-4D02-8EF6-903DB5117417}">
      <dsp:nvSpPr>
        <dsp:cNvPr id="0" name=""/>
        <dsp:cNvSpPr/>
      </dsp:nvSpPr>
      <dsp:spPr>
        <a:xfrm>
          <a:off x="3086" y="277036"/>
          <a:ext cx="2183600" cy="112232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Initial use of telehealth was in 1905 by a Dutch physician, Willem Einthoven in which electrocardiograms were sent remotely</a:t>
          </a:r>
        </a:p>
      </dsp:txBody>
      <dsp:txXfrm>
        <a:off x="35958" y="309908"/>
        <a:ext cx="2117856" cy="1056583"/>
      </dsp:txXfrm>
    </dsp:sp>
    <dsp:sp modelId="{571BD347-F20B-403F-BA84-DA6B83E71626}">
      <dsp:nvSpPr>
        <dsp:cNvPr id="0" name=""/>
        <dsp:cNvSpPr/>
      </dsp:nvSpPr>
      <dsp:spPr>
        <a:xfrm>
          <a:off x="2373742" y="606252"/>
          <a:ext cx="396555" cy="46389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373742" y="699031"/>
        <a:ext cx="277589" cy="278337"/>
      </dsp:txXfrm>
    </dsp:sp>
    <dsp:sp modelId="{895944B4-E399-4E10-8DBE-54FB4DF17433}">
      <dsp:nvSpPr>
        <dsp:cNvPr id="0" name=""/>
        <dsp:cNvSpPr/>
      </dsp:nvSpPr>
      <dsp:spPr>
        <a:xfrm>
          <a:off x="2934906" y="277036"/>
          <a:ext cx="2251108" cy="112232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Radiologic images are sent 24 miles from West Chester to Philadelphia in 1948 </a:t>
          </a:r>
        </a:p>
      </dsp:txBody>
      <dsp:txXfrm>
        <a:off x="2967778" y="309908"/>
        <a:ext cx="2185364" cy="1056583"/>
      </dsp:txXfrm>
    </dsp:sp>
    <dsp:sp modelId="{4FA0EBE2-5D71-4A73-B04B-D2ACA15F0EF9}">
      <dsp:nvSpPr>
        <dsp:cNvPr id="0" name=""/>
        <dsp:cNvSpPr/>
      </dsp:nvSpPr>
      <dsp:spPr>
        <a:xfrm>
          <a:off x="5373069" y="606252"/>
          <a:ext cx="396555" cy="46389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373069" y="699031"/>
        <a:ext cx="277589" cy="278337"/>
      </dsp:txXfrm>
    </dsp:sp>
    <dsp:sp modelId="{E975BFB8-DA8F-4E46-B401-CEB0FC239912}">
      <dsp:nvSpPr>
        <dsp:cNvPr id="0" name=""/>
        <dsp:cNvSpPr/>
      </dsp:nvSpPr>
      <dsp:spPr>
        <a:xfrm>
          <a:off x="5934233" y="277036"/>
          <a:ext cx="2292279" cy="112232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50’s sees TV &amp; NASA added to the mix, 60’s &amp; 70’s technology improves the innovations</a:t>
          </a:r>
        </a:p>
      </dsp:txBody>
      <dsp:txXfrm>
        <a:off x="5967105" y="309908"/>
        <a:ext cx="2226535" cy="10565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2741C-8C70-4FA9-8AA6-0B55C43D0958}">
      <dsp:nvSpPr>
        <dsp:cNvPr id="0" name=""/>
        <dsp:cNvSpPr/>
      </dsp:nvSpPr>
      <dsp:spPr>
        <a:xfrm>
          <a:off x="67620" y="0"/>
          <a:ext cx="3064786" cy="141663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80’s &amp; 90’s sees usage drop as transmission costs increase</a:t>
          </a:r>
        </a:p>
      </dsp:txBody>
      <dsp:txXfrm>
        <a:off x="109112" y="41492"/>
        <a:ext cx="2981802" cy="1333652"/>
      </dsp:txXfrm>
    </dsp:sp>
    <dsp:sp modelId="{E57620E4-FB01-47AD-9D44-B2663F882F74}">
      <dsp:nvSpPr>
        <dsp:cNvPr id="0" name=""/>
        <dsp:cNvSpPr/>
      </dsp:nvSpPr>
      <dsp:spPr>
        <a:xfrm>
          <a:off x="3558111" y="160213"/>
          <a:ext cx="902493" cy="109620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endParaRPr lang="en-US" sz="4700" kern="1200"/>
        </a:p>
      </dsp:txBody>
      <dsp:txXfrm>
        <a:off x="3558111" y="379455"/>
        <a:ext cx="631745" cy="657724"/>
      </dsp:txXfrm>
    </dsp:sp>
    <dsp:sp modelId="{AB5979D2-7901-42C8-B4E6-786BE6DC524D}">
      <dsp:nvSpPr>
        <dsp:cNvPr id="0" name=""/>
        <dsp:cNvSpPr/>
      </dsp:nvSpPr>
      <dsp:spPr>
        <a:xfrm>
          <a:off x="4835225" y="0"/>
          <a:ext cx="3392013" cy="141663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00’s &amp; beyond sees usage tick up as transmission costs decrease and policy regulations change</a:t>
          </a:r>
        </a:p>
      </dsp:txBody>
      <dsp:txXfrm>
        <a:off x="4876717" y="41492"/>
        <a:ext cx="3309029" cy="13336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3694D-939F-42D0-814B-010374407AA2}">
      <dsp:nvSpPr>
        <dsp:cNvPr id="0" name=""/>
        <dsp:cNvSpPr/>
      </dsp:nvSpPr>
      <dsp:spPr>
        <a:xfrm>
          <a:off x="0" y="398"/>
          <a:ext cx="8229600" cy="932247"/>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2D3561A6-CB4C-4486-9A9F-A44F154BB749}">
      <dsp:nvSpPr>
        <dsp:cNvPr id="0" name=""/>
        <dsp:cNvSpPr/>
      </dsp:nvSpPr>
      <dsp:spPr>
        <a:xfrm>
          <a:off x="282004" y="210154"/>
          <a:ext cx="512736" cy="5127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E2D068-CC4D-4326-A958-29E2360A0ACE}">
      <dsp:nvSpPr>
        <dsp:cNvPr id="0" name=""/>
        <dsp:cNvSpPr/>
      </dsp:nvSpPr>
      <dsp:spPr>
        <a:xfrm>
          <a:off x="1076745" y="398"/>
          <a:ext cx="7152854" cy="932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63" tIns="98663" rIns="98663" bIns="98663" numCol="1" spcCol="1270" anchor="ctr" anchorCtr="0">
          <a:noAutofit/>
        </a:bodyPr>
        <a:lstStyle/>
        <a:p>
          <a:pPr lvl="0" algn="l" defTabSz="666750">
            <a:lnSpc>
              <a:spcPct val="100000"/>
            </a:lnSpc>
            <a:spcBef>
              <a:spcPct val="0"/>
            </a:spcBef>
            <a:spcAft>
              <a:spcPct val="35000"/>
            </a:spcAft>
          </a:pPr>
          <a:r>
            <a:rPr lang="en-US" sz="1500" kern="1200" dirty="0"/>
            <a:t>Research does not support its effectiveness in all situations, however in certain situations (such as rural healthcare) research shows telehealth to be extremely effective at delivering a high level of care to patients who would otherwise not have access</a:t>
          </a:r>
        </a:p>
      </dsp:txBody>
      <dsp:txXfrm>
        <a:off x="1076745" y="398"/>
        <a:ext cx="7152854" cy="932247"/>
      </dsp:txXfrm>
    </dsp:sp>
    <dsp:sp modelId="{B0D98432-C6C9-4FD6-A2D5-9073A1CF8EBB}">
      <dsp:nvSpPr>
        <dsp:cNvPr id="0" name=""/>
        <dsp:cNvSpPr/>
      </dsp:nvSpPr>
      <dsp:spPr>
        <a:xfrm>
          <a:off x="0" y="1165707"/>
          <a:ext cx="8229600" cy="932247"/>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4845BF0-0EBB-485D-8FBD-734E07F9C51B}">
      <dsp:nvSpPr>
        <dsp:cNvPr id="0" name=""/>
        <dsp:cNvSpPr/>
      </dsp:nvSpPr>
      <dsp:spPr>
        <a:xfrm>
          <a:off x="282004" y="1375463"/>
          <a:ext cx="512736" cy="5127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E04364-6116-4C06-873E-7571F96D3725}">
      <dsp:nvSpPr>
        <dsp:cNvPr id="0" name=""/>
        <dsp:cNvSpPr/>
      </dsp:nvSpPr>
      <dsp:spPr>
        <a:xfrm>
          <a:off x="1076745" y="1165707"/>
          <a:ext cx="7152854" cy="932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63" tIns="98663" rIns="98663" bIns="98663" numCol="1" spcCol="1270" anchor="ctr" anchorCtr="0">
          <a:noAutofit/>
        </a:bodyPr>
        <a:lstStyle/>
        <a:p>
          <a:pPr lvl="0" algn="l" defTabSz="666750">
            <a:lnSpc>
              <a:spcPct val="100000"/>
            </a:lnSpc>
            <a:spcBef>
              <a:spcPct val="0"/>
            </a:spcBef>
            <a:spcAft>
              <a:spcPct val="35000"/>
            </a:spcAft>
          </a:pPr>
          <a:r>
            <a:rPr lang="en-US" sz="1500" kern="1200" dirty="0"/>
            <a:t>Research also details at length how telehealth faces barriers to implementation at multiple levels.  Policy, provider, and patient barriers all hold up the diffusion of telehealth</a:t>
          </a:r>
        </a:p>
      </dsp:txBody>
      <dsp:txXfrm>
        <a:off x="1076745" y="1165707"/>
        <a:ext cx="7152854" cy="932247"/>
      </dsp:txXfrm>
    </dsp:sp>
    <dsp:sp modelId="{8BA4E7B2-03C0-4A2D-BF06-9D9E58FB22F7}">
      <dsp:nvSpPr>
        <dsp:cNvPr id="0" name=""/>
        <dsp:cNvSpPr/>
      </dsp:nvSpPr>
      <dsp:spPr>
        <a:xfrm>
          <a:off x="0" y="2331017"/>
          <a:ext cx="8229600" cy="932247"/>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905388F4-8495-4F44-9277-5CFA727E90DC}">
      <dsp:nvSpPr>
        <dsp:cNvPr id="0" name=""/>
        <dsp:cNvSpPr/>
      </dsp:nvSpPr>
      <dsp:spPr>
        <a:xfrm>
          <a:off x="282004" y="2540772"/>
          <a:ext cx="512736" cy="5127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8D174-D4BF-40ED-95AC-4698B0F8AB01}">
      <dsp:nvSpPr>
        <dsp:cNvPr id="0" name=""/>
        <dsp:cNvSpPr/>
      </dsp:nvSpPr>
      <dsp:spPr>
        <a:xfrm>
          <a:off x="1076745" y="2331017"/>
          <a:ext cx="7152854" cy="932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63" tIns="98663" rIns="98663" bIns="98663" numCol="1" spcCol="1270" anchor="ctr" anchorCtr="0">
          <a:noAutofit/>
        </a:bodyPr>
        <a:lstStyle/>
        <a:p>
          <a:pPr lvl="0" algn="l" defTabSz="666750">
            <a:lnSpc>
              <a:spcPct val="100000"/>
            </a:lnSpc>
            <a:spcBef>
              <a:spcPct val="0"/>
            </a:spcBef>
            <a:spcAft>
              <a:spcPct val="35000"/>
            </a:spcAft>
          </a:pPr>
          <a:r>
            <a:rPr lang="en-US" sz="1500" kern="1200" dirty="0"/>
            <a:t>Despite its public reputation of overall heath care mismanagement, the VA is at the forefront of telehealth system design and usage, as their licensing and reimbursement barriers are much lower than for other health systems</a:t>
          </a:r>
        </a:p>
      </dsp:txBody>
      <dsp:txXfrm>
        <a:off x="1076745" y="2331017"/>
        <a:ext cx="7152854" cy="9322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8CAE1-2284-4569-BA4B-244B0D43B678}">
      <dsp:nvSpPr>
        <dsp:cNvPr id="0" name=""/>
        <dsp:cNvSpPr/>
      </dsp:nvSpPr>
      <dsp:spPr>
        <a:xfrm>
          <a:off x="401404" y="0"/>
          <a:ext cx="4549248" cy="361575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034D92-B436-4DD7-BCA7-DB56E211FF74}">
      <dsp:nvSpPr>
        <dsp:cNvPr id="0" name=""/>
        <dsp:cNvSpPr/>
      </dsp:nvSpPr>
      <dsp:spPr>
        <a:xfrm>
          <a:off x="0" y="1084727"/>
          <a:ext cx="1605617" cy="144630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Policy</a:t>
          </a:r>
          <a:endParaRPr lang="en-US" sz="3600" kern="1200" dirty="0">
            <a:solidFill>
              <a:schemeClr val="bg1"/>
            </a:solidFill>
          </a:endParaRPr>
        </a:p>
      </dsp:txBody>
      <dsp:txXfrm>
        <a:off x="70603" y="1155330"/>
        <a:ext cx="1464411" cy="1305097"/>
      </dsp:txXfrm>
    </dsp:sp>
    <dsp:sp modelId="{6849CE16-9E2B-4DB4-A1AD-6E56D38793C9}">
      <dsp:nvSpPr>
        <dsp:cNvPr id="0" name=""/>
        <dsp:cNvSpPr/>
      </dsp:nvSpPr>
      <dsp:spPr>
        <a:xfrm>
          <a:off x="1873219" y="1084727"/>
          <a:ext cx="1605617" cy="144630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Provider</a:t>
          </a:r>
        </a:p>
      </dsp:txBody>
      <dsp:txXfrm>
        <a:off x="1943822" y="1155330"/>
        <a:ext cx="1464411" cy="1305097"/>
      </dsp:txXfrm>
    </dsp:sp>
    <dsp:sp modelId="{04E2FB94-408C-4A37-A4AA-F8E409E1CCE6}">
      <dsp:nvSpPr>
        <dsp:cNvPr id="0" name=""/>
        <dsp:cNvSpPr/>
      </dsp:nvSpPr>
      <dsp:spPr>
        <a:xfrm>
          <a:off x="3746439" y="1082933"/>
          <a:ext cx="1605617" cy="144630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Patient</a:t>
          </a:r>
        </a:p>
      </dsp:txBody>
      <dsp:txXfrm>
        <a:off x="3817042" y="1153536"/>
        <a:ext cx="1464411" cy="13050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E0F60-BE82-4FA1-98D1-14FD4C9A9F2C}">
      <dsp:nvSpPr>
        <dsp:cNvPr id="0" name=""/>
        <dsp:cNvSpPr/>
      </dsp:nvSpPr>
      <dsp:spPr>
        <a:xfrm>
          <a:off x="433691" y="2489"/>
          <a:ext cx="3502740" cy="2614982"/>
        </a:xfrm>
        <a:prstGeom prst="round2SameRect">
          <a:avLst>
            <a:gd name="adj1" fmla="val 8000"/>
            <a:gd name="adj2" fmla="val 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Federal policy provides guidance and directives to agencies such as CMS and the VA</a:t>
          </a:r>
          <a:endParaRPr lang="en-US" sz="1800" kern="1200" dirty="0"/>
        </a:p>
        <a:p>
          <a:pPr marL="57150" lvl="1" indent="-57150" algn="l" defTabSz="355600">
            <a:lnSpc>
              <a:spcPct val="90000"/>
            </a:lnSpc>
            <a:spcBef>
              <a:spcPct val="0"/>
            </a:spcBef>
            <a:spcAft>
              <a:spcPct val="15000"/>
            </a:spcAft>
            <a:buChar char="••"/>
          </a:pPr>
          <a:endParaRPr lang="en-US" sz="800" kern="1200" dirty="0"/>
        </a:p>
        <a:p>
          <a:pPr marL="171450" lvl="1" indent="-171450" algn="l" defTabSz="800100">
            <a:lnSpc>
              <a:spcPct val="90000"/>
            </a:lnSpc>
            <a:spcBef>
              <a:spcPct val="0"/>
            </a:spcBef>
            <a:spcAft>
              <a:spcPct val="15000"/>
            </a:spcAft>
            <a:buChar char="••"/>
          </a:pPr>
          <a:r>
            <a:rPr lang="en-US" sz="1800" b="0" i="0" kern="1200" dirty="0"/>
            <a:t>Each side often blames the other for inaction/inefficiency</a:t>
          </a:r>
          <a:endParaRPr lang="en-US" sz="1800" kern="1200" dirty="0"/>
        </a:p>
        <a:p>
          <a:pPr marL="57150" lvl="1" indent="-57150" algn="l" defTabSz="355600">
            <a:lnSpc>
              <a:spcPct val="90000"/>
            </a:lnSpc>
            <a:spcBef>
              <a:spcPct val="0"/>
            </a:spcBef>
            <a:spcAft>
              <a:spcPct val="15000"/>
            </a:spcAft>
            <a:buChar char="••"/>
          </a:pPr>
          <a:endParaRPr lang="en-US" sz="800" kern="1200" dirty="0"/>
        </a:p>
        <a:p>
          <a:pPr marL="171450" lvl="1" indent="-171450" algn="l" defTabSz="800100">
            <a:lnSpc>
              <a:spcPct val="90000"/>
            </a:lnSpc>
            <a:spcBef>
              <a:spcPct val="0"/>
            </a:spcBef>
            <a:spcAft>
              <a:spcPct val="15000"/>
            </a:spcAft>
            <a:buChar char="••"/>
          </a:pPr>
          <a:r>
            <a:rPr lang="en-US" sz="1800" b="0" i="0" kern="1200" dirty="0"/>
            <a:t>Private insurance companies dictate reimbursement rates to providers for services</a:t>
          </a:r>
          <a:endParaRPr lang="en-US" sz="1800" kern="1200" dirty="0"/>
        </a:p>
      </dsp:txBody>
      <dsp:txXfrm>
        <a:off x="494963" y="63761"/>
        <a:ext cx="3380196" cy="2553710"/>
      </dsp:txXfrm>
    </dsp:sp>
    <dsp:sp modelId="{B4F64C35-A1E0-41D8-938A-E504273CAF0B}">
      <dsp:nvSpPr>
        <dsp:cNvPr id="0" name=""/>
        <dsp:cNvSpPr/>
      </dsp:nvSpPr>
      <dsp:spPr>
        <a:xfrm>
          <a:off x="260209" y="2634788"/>
          <a:ext cx="3849705" cy="46486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lvl="0" algn="r" defTabSz="1778000">
            <a:lnSpc>
              <a:spcPct val="90000"/>
            </a:lnSpc>
            <a:spcBef>
              <a:spcPct val="0"/>
            </a:spcBef>
            <a:spcAft>
              <a:spcPct val="35000"/>
            </a:spcAft>
          </a:pPr>
          <a:r>
            <a:rPr lang="en-US" sz="4000" b="0" i="0" u="none" kern="1200" dirty="0"/>
            <a:t>Policy</a:t>
          </a:r>
          <a:endParaRPr lang="en-US" sz="4000" u="none" kern="1200" dirty="0"/>
        </a:p>
      </dsp:txBody>
      <dsp:txXfrm>
        <a:off x="260209" y="2634788"/>
        <a:ext cx="2711060" cy="464860"/>
      </dsp:txXfrm>
    </dsp:sp>
    <dsp:sp modelId="{009DA39C-B5BB-4E1F-B91D-E6F83B3FAB7B}">
      <dsp:nvSpPr>
        <dsp:cNvPr id="0" name=""/>
        <dsp:cNvSpPr/>
      </dsp:nvSpPr>
      <dsp:spPr>
        <a:xfrm>
          <a:off x="3586335" y="2665768"/>
          <a:ext cx="348373" cy="43225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F5943-1729-47A2-8AE7-153582C1236E}">
      <dsp:nvSpPr>
        <dsp:cNvPr id="0" name=""/>
        <dsp:cNvSpPr/>
      </dsp:nvSpPr>
      <dsp:spPr>
        <a:xfrm>
          <a:off x="225630" y="157609"/>
          <a:ext cx="2886051" cy="2606968"/>
        </a:xfrm>
        <a:prstGeom prst="round2SameRect">
          <a:avLst>
            <a:gd name="adj1" fmla="val 8000"/>
            <a:gd name="adj2" fmla="val 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t>Face issues with licensure, especially when practicing across state lines </a:t>
          </a:r>
          <a:endParaRPr lang="en-US" sz="1600" kern="1200" dirty="0"/>
        </a:p>
        <a:p>
          <a:pPr marL="171450" lvl="1" indent="-171450" algn="l" defTabSz="711200">
            <a:lnSpc>
              <a:spcPct val="90000"/>
            </a:lnSpc>
            <a:spcBef>
              <a:spcPct val="0"/>
            </a:spcBef>
            <a:spcAft>
              <a:spcPct val="15000"/>
            </a:spcAft>
            <a:buChar char="••"/>
          </a:pPr>
          <a:r>
            <a:rPr lang="en-US" sz="1600" b="0" i="0" kern="1200" dirty="0"/>
            <a:t>Face issues with reimbursement at a rate similar to in-person care </a:t>
          </a:r>
          <a:endParaRPr lang="en-US" sz="1600" kern="1200" dirty="0"/>
        </a:p>
        <a:p>
          <a:pPr marL="171450" lvl="1" indent="-171450" algn="l" defTabSz="711200">
            <a:lnSpc>
              <a:spcPct val="90000"/>
            </a:lnSpc>
            <a:spcBef>
              <a:spcPct val="0"/>
            </a:spcBef>
            <a:spcAft>
              <a:spcPct val="15000"/>
            </a:spcAft>
            <a:buChar char="••"/>
          </a:pPr>
          <a:r>
            <a:rPr lang="en-US" sz="1600" b="0" i="0" kern="1200" dirty="0"/>
            <a:t>Do not understand the technology</a:t>
          </a:r>
          <a:endParaRPr lang="en-US" sz="1600" kern="1200" dirty="0"/>
        </a:p>
        <a:p>
          <a:pPr marL="171450" lvl="1" indent="-171450" algn="l" defTabSz="711200">
            <a:lnSpc>
              <a:spcPct val="90000"/>
            </a:lnSpc>
            <a:spcBef>
              <a:spcPct val="0"/>
            </a:spcBef>
            <a:spcAft>
              <a:spcPct val="15000"/>
            </a:spcAft>
            <a:buChar char="••"/>
          </a:pPr>
          <a:r>
            <a:rPr lang="en-US" sz="1600" b="0" i="0" kern="1200" dirty="0"/>
            <a:t>Not sold on its effectiveness</a:t>
          </a:r>
          <a:endParaRPr lang="en-US" sz="1600" kern="1200" dirty="0"/>
        </a:p>
      </dsp:txBody>
      <dsp:txXfrm>
        <a:off x="286714" y="218693"/>
        <a:ext cx="2763883" cy="2545884"/>
      </dsp:txXfrm>
    </dsp:sp>
    <dsp:sp modelId="{C4E446DE-54E5-441A-8D9F-22F8CF837FE7}">
      <dsp:nvSpPr>
        <dsp:cNvPr id="0" name=""/>
        <dsp:cNvSpPr/>
      </dsp:nvSpPr>
      <dsp:spPr>
        <a:xfrm>
          <a:off x="0" y="2667541"/>
          <a:ext cx="3347271" cy="595895"/>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r" defTabSz="889000">
            <a:lnSpc>
              <a:spcPct val="90000"/>
            </a:lnSpc>
            <a:spcBef>
              <a:spcPct val="0"/>
            </a:spcBef>
            <a:spcAft>
              <a:spcPct val="35000"/>
            </a:spcAft>
          </a:pPr>
          <a:r>
            <a:rPr lang="en-US" sz="2000" b="0" i="0" u="none" kern="1200" dirty="0"/>
            <a:t> Healthcare Providers</a:t>
          </a:r>
          <a:endParaRPr lang="en-US" sz="2000" u="none" kern="1200" dirty="0"/>
        </a:p>
      </dsp:txBody>
      <dsp:txXfrm>
        <a:off x="0" y="2667541"/>
        <a:ext cx="2357233" cy="595895"/>
      </dsp:txXfrm>
    </dsp:sp>
    <dsp:sp modelId="{0CD10474-4688-43F2-B389-BD41AF71ADF9}">
      <dsp:nvSpPr>
        <dsp:cNvPr id="0" name=""/>
        <dsp:cNvSpPr/>
      </dsp:nvSpPr>
      <dsp:spPr>
        <a:xfrm>
          <a:off x="2662570" y="2769683"/>
          <a:ext cx="449532" cy="44952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D96CE-A077-4DFE-8EBB-BF70DC7F2DD5}" type="datetimeFigureOut">
              <a:rPr lang="en-US" smtClean="0"/>
              <a:t>12/19/2019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19B45-930F-48E1-A285-68768948DD8C}" type="slidenum">
              <a:rPr lang="en-US" smtClean="0"/>
              <a:t>‹#›</a:t>
            </a:fld>
            <a:endParaRPr lang="en-US"/>
          </a:p>
        </p:txBody>
      </p:sp>
    </p:spTree>
    <p:extLst>
      <p:ext uri="{BB962C8B-B14F-4D97-AF65-F5344CB8AC3E}">
        <p14:creationId xmlns:p14="http://schemas.microsoft.com/office/powerpoint/2010/main" val="38524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noAutofit/>
          </a:bodyPr>
          <a:lstStyle>
            <a:lvl1pPr>
              <a:defRPr sz="5400" b="1" i="0" baseline="0">
                <a:solidFill>
                  <a:schemeClr val="bg1"/>
                </a:solidFill>
                <a:latin typeface="Open Sans"/>
                <a:cs typeface="Open Sans"/>
              </a:defRPr>
            </a:lvl1pPr>
          </a:lstStyle>
          <a:p>
            <a:r>
              <a:rPr lang="en-US" dirty="0"/>
              <a:t>TITLE SLIDE</a:t>
            </a:r>
          </a:p>
        </p:txBody>
      </p:sp>
      <p:pic>
        <p:nvPicPr>
          <p:cNvPr id="3" name="Picture 2" descr="CJC logo_UF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1350" y="4332296"/>
            <a:ext cx="2340864" cy="588264"/>
          </a:xfrm>
          <a:prstGeom prst="rect">
            <a:avLst/>
          </a:prstGeom>
        </p:spPr>
      </p:pic>
      <p:sp>
        <p:nvSpPr>
          <p:cNvPr id="15" name="Text Placeholder 14"/>
          <p:cNvSpPr>
            <a:spLocks noGrp="1"/>
          </p:cNvSpPr>
          <p:nvPr>
            <p:ph type="body" sz="quarter" idx="11"/>
          </p:nvPr>
        </p:nvSpPr>
        <p:spPr>
          <a:xfrm>
            <a:off x="1371600" y="2700338"/>
            <a:ext cx="6400800" cy="338137"/>
          </a:xfrm>
        </p:spPr>
        <p:txBody>
          <a:bodyPr>
            <a:noAutofit/>
          </a:bodyPr>
          <a:lstStyle>
            <a:lvl1pPr marL="0" indent="0" algn="ctr">
              <a:buNone/>
              <a:defRPr sz="1600" b="1" i="0">
                <a:solidFill>
                  <a:srgbClr val="FFFFFF"/>
                </a:solidFill>
                <a:latin typeface="Open Sans"/>
                <a:cs typeface="Open Sans"/>
              </a:defRPr>
            </a:lvl1pPr>
            <a:lvl2pPr marL="457200" indent="0" algn="ctr">
              <a:buNone/>
              <a:defRPr sz="1600" b="1" i="0">
                <a:solidFill>
                  <a:srgbClr val="FFFFFF"/>
                </a:solidFill>
                <a:latin typeface="Open Sans"/>
                <a:cs typeface="Open Sans"/>
              </a:defRPr>
            </a:lvl2pPr>
            <a:lvl3pPr marL="914400" indent="0" algn="ctr">
              <a:buNone/>
              <a:defRPr sz="1600" b="1" i="0">
                <a:solidFill>
                  <a:srgbClr val="FFFFFF"/>
                </a:solidFill>
                <a:latin typeface="Open Sans"/>
                <a:cs typeface="Open Sans"/>
              </a:defRPr>
            </a:lvl3pPr>
            <a:lvl4pPr marL="1371600" indent="0" algn="ctr">
              <a:buNone/>
              <a:defRPr sz="1600" b="1" i="0">
                <a:solidFill>
                  <a:srgbClr val="FFFFFF"/>
                </a:solidFill>
                <a:latin typeface="Open Sans"/>
                <a:cs typeface="Open Sans"/>
              </a:defRPr>
            </a:lvl4pPr>
            <a:lvl5pPr marL="1828800" indent="0" algn="ctr">
              <a:buNone/>
              <a:defRPr sz="1600" b="1" i="0">
                <a:solidFill>
                  <a:srgbClr val="FFFFFF"/>
                </a:solidFill>
                <a:latin typeface="Open Sans"/>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1547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With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lvl1pPr>
              <a:defRPr>
                <a:solidFill>
                  <a:srgbClr val="FFFFFF"/>
                </a:solidFill>
              </a:defRPr>
            </a:lvl1pPr>
          </a:lstStyle>
          <a:p>
            <a:fld id="{4A517A47-25CC-C24F-A27D-C392A7C788A2}" type="datetimeFigureOut">
              <a:rPr lang="en-US" smtClean="0"/>
              <a:pPr/>
              <a:t>12/19/2019</a:t>
            </a:fld>
            <a:endParaRPr lang="en-US" dirty="0"/>
          </a:p>
        </p:txBody>
      </p:sp>
      <p:sp>
        <p:nvSpPr>
          <p:cNvPr id="7" name="Footer Placeholder 6"/>
          <p:cNvSpPr>
            <a:spLocks noGrp="1"/>
          </p:cNvSpPr>
          <p:nvPr>
            <p:ph type="ftr" sz="quarter" idx="11"/>
          </p:nvPr>
        </p:nvSpPr>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val="137659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With Background &amp; Logo">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FFFFFF"/>
                </a:solidFill>
              </a:defRPr>
            </a:lvl1pPr>
          </a:lstStyle>
          <a:p>
            <a:fld id="{4A517A47-25CC-C24F-A27D-C392A7C788A2}" type="datetimeFigureOut">
              <a:rPr lang="en-US" smtClean="0"/>
              <a:pPr/>
              <a:t>12/19/2019</a:t>
            </a:fld>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endParaRPr lang="en-US" dirty="0"/>
          </a:p>
        </p:txBody>
      </p:sp>
      <p:pic>
        <p:nvPicPr>
          <p:cNvPr id="5" name="Picture 4" descr="CJC logo_UF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2000" y="4645354"/>
            <a:ext cx="1574799" cy="395751"/>
          </a:xfrm>
          <a:prstGeom prst="rect">
            <a:avLst/>
          </a:prstGeom>
        </p:spPr>
      </p:pic>
    </p:spTree>
    <p:extLst>
      <p:ext uri="{BB962C8B-B14F-4D97-AF65-F5344CB8AC3E}">
        <p14:creationId xmlns:p14="http://schemas.microsoft.com/office/powerpoint/2010/main" val="145881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0959"/>
            <a:ext cx="8229600" cy="3263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17A47-25CC-C24F-A27D-C392A7C788A2}"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10" name="Title 9"/>
          <p:cNvSpPr>
            <a:spLocks noGrp="1"/>
          </p:cNvSpPr>
          <p:nvPr>
            <p:ph type="title"/>
          </p:nvPr>
        </p:nvSpPr>
        <p:spPr/>
        <p:txBody>
          <a:bodyPr/>
          <a:lstStyle>
            <a:lvl1pPr algn="l">
              <a:defRPr/>
            </a:lvl1pPr>
          </a:lstStyle>
          <a:p>
            <a:r>
              <a:rPr lang="en-US"/>
              <a:t>Click to edit Master title style</a:t>
            </a:r>
            <a:endParaRPr lang="en-US" dirty="0"/>
          </a:p>
        </p:txBody>
      </p:sp>
      <p:pic>
        <p:nvPicPr>
          <p:cNvPr id="7" name="Picture 6" descr="CJC logo_UF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0" y="4645355"/>
            <a:ext cx="1574800" cy="395751"/>
          </a:xfrm>
          <a:prstGeom prst="rect">
            <a:avLst/>
          </a:prstGeom>
        </p:spPr>
      </p:pic>
    </p:spTree>
    <p:extLst>
      <p:ext uri="{BB962C8B-B14F-4D97-AF65-F5344CB8AC3E}">
        <p14:creationId xmlns:p14="http://schemas.microsoft.com/office/powerpoint/2010/main" val="413270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A517A47-25CC-C24F-A27D-C392A7C788A2}" type="datetimeFigureOut">
              <a:rPr lang="en-US" smtClean="0"/>
              <a:pPr/>
              <a:t>12/19/2019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7" name="Rectangle 6"/>
          <p:cNvSpPr/>
          <p:nvPr userDrawn="1"/>
        </p:nvSpPr>
        <p:spPr>
          <a:xfrm>
            <a:off x="2209810" y="2011515"/>
            <a:ext cx="4724380" cy="1120470"/>
          </a:xfrm>
          <a:prstGeom prst="rect">
            <a:avLst/>
          </a:prstGeom>
          <a:noFill/>
          <a:ln w="381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hasCustomPrompt="1"/>
          </p:nvPr>
        </p:nvSpPr>
        <p:spPr>
          <a:xfrm>
            <a:off x="2209800" y="2057726"/>
            <a:ext cx="4724400" cy="1068741"/>
          </a:xfrm>
        </p:spPr>
        <p:txBody>
          <a:bodyPr>
            <a:noAutofit/>
          </a:bodyPr>
          <a:lstStyle>
            <a:lvl1pPr marL="0" indent="0" algn="ctr">
              <a:buNone/>
              <a:defRPr sz="5400" b="1" i="0" baseline="0">
                <a:solidFill>
                  <a:srgbClr val="FFFFFF"/>
                </a:solidFill>
                <a:latin typeface="Open Sans"/>
                <a:cs typeface="Open Sans"/>
              </a:defRPr>
            </a:lvl1pPr>
            <a:lvl2pPr marL="457200" indent="0" algn="ctr">
              <a:buNone/>
              <a:defRPr b="1" i="0">
                <a:solidFill>
                  <a:srgbClr val="FFFFFF"/>
                </a:solidFill>
                <a:latin typeface="Open Sans"/>
                <a:cs typeface="Open Sans"/>
              </a:defRPr>
            </a:lvl2pPr>
            <a:lvl3pPr marL="914400" indent="0" algn="ctr">
              <a:buNone/>
              <a:defRPr b="1" i="0">
                <a:solidFill>
                  <a:srgbClr val="FFFFFF"/>
                </a:solidFill>
                <a:latin typeface="Open Sans"/>
                <a:cs typeface="Open Sans"/>
              </a:defRPr>
            </a:lvl3pPr>
            <a:lvl4pPr marL="1371600" indent="0" algn="ctr">
              <a:buNone/>
              <a:defRPr b="1" i="0">
                <a:solidFill>
                  <a:srgbClr val="FFFFFF"/>
                </a:solidFill>
                <a:latin typeface="Open Sans"/>
                <a:cs typeface="Open Sans"/>
              </a:defRPr>
            </a:lvl4pPr>
            <a:lvl5pPr marL="1828800" indent="0" algn="ctr">
              <a:buNone/>
              <a:defRPr b="1" i="0">
                <a:solidFill>
                  <a:srgbClr val="FFFFFF"/>
                </a:solidFill>
                <a:latin typeface="Open Sans"/>
                <a:cs typeface="Open Sans"/>
              </a:defRPr>
            </a:lvl5pPr>
          </a:lstStyle>
          <a:p>
            <a:pPr lvl="0"/>
            <a:r>
              <a:rPr lang="en-US" dirty="0"/>
              <a:t>SECTION</a:t>
            </a:r>
          </a:p>
        </p:txBody>
      </p:sp>
      <p:pic>
        <p:nvPicPr>
          <p:cNvPr id="8" name="Picture 7" descr="CJC logo_UF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2000" y="4645354"/>
            <a:ext cx="1574799" cy="395751"/>
          </a:xfrm>
          <a:prstGeom prst="rect">
            <a:avLst/>
          </a:prstGeom>
        </p:spPr>
      </p:pic>
    </p:spTree>
    <p:extLst>
      <p:ext uri="{BB962C8B-B14F-4D97-AF65-F5344CB8AC3E}">
        <p14:creationId xmlns:p14="http://schemas.microsoft.com/office/powerpoint/2010/main" val="311386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3525838" y="1554163"/>
            <a:ext cx="5170487" cy="1738312"/>
          </a:xfrm>
        </p:spPr>
        <p:txBody>
          <a:bodyPr>
            <a:normAutofit/>
          </a:bodyPr>
          <a:lstStyle>
            <a:lvl1pPr marL="0" indent="0">
              <a:buNone/>
              <a:defRPr sz="2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insert quote</a:t>
            </a:r>
          </a:p>
        </p:txBody>
      </p:sp>
      <p:sp>
        <p:nvSpPr>
          <p:cNvPr id="10" name="Picture Placeholder 9"/>
          <p:cNvSpPr>
            <a:spLocks noGrp="1"/>
          </p:cNvSpPr>
          <p:nvPr>
            <p:ph type="pic" sz="quarter" idx="13" hasCustomPrompt="1"/>
          </p:nvPr>
        </p:nvSpPr>
        <p:spPr>
          <a:xfrm>
            <a:off x="585712" y="1554618"/>
            <a:ext cx="2817887" cy="2030795"/>
          </a:xfrm>
        </p:spPr>
        <p:txBody>
          <a:bodyPr/>
          <a:lstStyle>
            <a:lvl1pPr marL="0" indent="0">
              <a:buNone/>
              <a:defRPr baseline="0">
                <a:solidFill>
                  <a:srgbClr val="FFFFFF"/>
                </a:solidFill>
              </a:defRPr>
            </a:lvl1pPr>
          </a:lstStyle>
          <a:p>
            <a:r>
              <a:rPr lang="en-US" dirty="0"/>
              <a:t>Click to add headshot</a:t>
            </a:r>
          </a:p>
        </p:txBody>
      </p:sp>
      <p:sp>
        <p:nvSpPr>
          <p:cNvPr id="16" name="Text Placeholder 15"/>
          <p:cNvSpPr>
            <a:spLocks noGrp="1"/>
          </p:cNvSpPr>
          <p:nvPr>
            <p:ph type="body" sz="quarter" idx="15" hasCustomPrompt="1"/>
          </p:nvPr>
        </p:nvSpPr>
        <p:spPr>
          <a:xfrm>
            <a:off x="3525838" y="3292475"/>
            <a:ext cx="5170487" cy="293688"/>
          </a:xfrm>
        </p:spPr>
        <p:txBody>
          <a:bodyPr>
            <a:noAutofit/>
          </a:bodyPr>
          <a:lstStyle>
            <a:lvl1pPr marL="0" indent="0" algn="r">
              <a:buNone/>
              <a:defRPr sz="1800" i="1">
                <a:solidFill>
                  <a:srgbClr val="FFFFFF"/>
                </a:solidFill>
              </a:defRPr>
            </a:lvl1pPr>
          </a:lstStyle>
          <a:p>
            <a:pPr lvl="0"/>
            <a:r>
              <a:rPr lang="en-US" dirty="0"/>
              <a:t>-Click to insert speaker</a:t>
            </a:r>
          </a:p>
        </p:txBody>
      </p:sp>
      <p:sp>
        <p:nvSpPr>
          <p:cNvPr id="17" name="Date Placeholder 16"/>
          <p:cNvSpPr>
            <a:spLocks noGrp="1"/>
          </p:cNvSpPr>
          <p:nvPr>
            <p:ph type="dt" sz="half" idx="16"/>
          </p:nvPr>
        </p:nvSpPr>
        <p:spPr/>
        <p:txBody>
          <a:bodyPr/>
          <a:lstStyle>
            <a:lvl1pPr>
              <a:defRPr>
                <a:solidFill>
                  <a:srgbClr val="FFFFFF"/>
                </a:solidFill>
              </a:defRPr>
            </a:lvl1pPr>
          </a:lstStyle>
          <a:p>
            <a:fld id="{4A517A47-25CC-C24F-A27D-C392A7C788A2}" type="datetimeFigureOut">
              <a:rPr lang="en-US" smtClean="0"/>
              <a:pPr/>
              <a:t>12/19/2019</a:t>
            </a:fld>
            <a:endParaRPr lang="en-US" dirty="0"/>
          </a:p>
        </p:txBody>
      </p:sp>
      <p:sp>
        <p:nvSpPr>
          <p:cNvPr id="18" name="Footer Placeholder 17"/>
          <p:cNvSpPr>
            <a:spLocks noGrp="1"/>
          </p:cNvSpPr>
          <p:nvPr>
            <p:ph type="ftr" sz="quarter" idx="17"/>
          </p:nvPr>
        </p:nvSpPr>
        <p:spPr/>
        <p:txBody>
          <a:bodyPr/>
          <a:lstStyle>
            <a:lvl1pPr>
              <a:defRPr>
                <a:solidFill>
                  <a:srgbClr val="FFFFFF"/>
                </a:solidFill>
              </a:defRPr>
            </a:lvl1pPr>
          </a:lstStyle>
          <a:p>
            <a:endParaRPr lang="en-US" dirty="0"/>
          </a:p>
        </p:txBody>
      </p:sp>
      <p:pic>
        <p:nvPicPr>
          <p:cNvPr id="8" name="Picture 7" descr="CJC logo_UF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2000" y="4645354"/>
            <a:ext cx="1574799" cy="395751"/>
          </a:xfrm>
          <a:prstGeom prst="rect">
            <a:avLst/>
          </a:prstGeom>
        </p:spPr>
      </p:pic>
    </p:spTree>
    <p:extLst>
      <p:ext uri="{BB962C8B-B14F-4D97-AF65-F5344CB8AC3E}">
        <p14:creationId xmlns:p14="http://schemas.microsoft.com/office/powerpoint/2010/main" val="173681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26832"/>
            <a:ext cx="4038600" cy="32769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26832"/>
            <a:ext cx="4038600" cy="32769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517A47-25CC-C24F-A27D-C392A7C788A2}"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descr="CJC logo_UF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0" y="4645355"/>
            <a:ext cx="1574800" cy="395751"/>
          </a:xfrm>
          <a:prstGeom prst="rect">
            <a:avLst/>
          </a:prstGeom>
        </p:spPr>
      </p:pic>
    </p:spTree>
    <p:extLst>
      <p:ext uri="{BB962C8B-B14F-4D97-AF65-F5344CB8AC3E}">
        <p14:creationId xmlns:p14="http://schemas.microsoft.com/office/powerpoint/2010/main" val="1891020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324388"/>
            <a:ext cx="4040188" cy="479822"/>
          </a:xfrm>
        </p:spPr>
        <p:txBody>
          <a:bodyPr anchor="b"/>
          <a:lstStyle>
            <a:lvl1pPr marL="0" indent="0">
              <a:buNone/>
              <a:defRPr sz="2400" b="1">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28519"/>
            <a:ext cx="4040188" cy="26661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24388"/>
            <a:ext cx="4041775" cy="479822"/>
          </a:xfrm>
        </p:spPr>
        <p:txBody>
          <a:bodyPr anchor="b"/>
          <a:lstStyle>
            <a:lvl1pPr marL="0" indent="0">
              <a:buNone/>
              <a:defRPr sz="2400" b="1">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28519"/>
            <a:ext cx="4041775" cy="26661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517A47-25CC-C24F-A27D-C392A7C788A2}" type="datetimeFigureOut">
              <a:rPr lang="en-US" smtClean="0"/>
              <a:t>12/19/2019</a:t>
            </a:fld>
            <a:endParaRPr lang="en-US"/>
          </a:p>
        </p:txBody>
      </p:sp>
      <p:sp>
        <p:nvSpPr>
          <p:cNvPr id="8" name="Footer Placeholder 7"/>
          <p:cNvSpPr>
            <a:spLocks noGrp="1"/>
          </p:cNvSpPr>
          <p:nvPr>
            <p:ph type="ftr" sz="quarter" idx="11"/>
          </p:nvPr>
        </p:nvSpPr>
        <p:spPr/>
        <p:txBody>
          <a:bodyPr/>
          <a:lstStyle/>
          <a:p>
            <a:endParaRPr lang="en-US"/>
          </a:p>
        </p:txBody>
      </p:sp>
      <p:pic>
        <p:nvPicPr>
          <p:cNvPr id="10" name="Picture 9" descr="CJC logo_UF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0" y="4645355"/>
            <a:ext cx="1574800" cy="395751"/>
          </a:xfrm>
          <a:prstGeom prst="rect">
            <a:avLst/>
          </a:prstGeom>
        </p:spPr>
      </p:pic>
    </p:spTree>
    <p:extLst>
      <p:ext uri="{BB962C8B-B14F-4D97-AF65-F5344CB8AC3E}">
        <p14:creationId xmlns:p14="http://schemas.microsoft.com/office/powerpoint/2010/main" val="424160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517A47-25CC-C24F-A27D-C392A7C788A2}" type="datetimeFigureOut">
              <a:rPr lang="en-US" smtClean="0"/>
              <a:t>12/19/2019</a:t>
            </a:fld>
            <a:endParaRPr lang="en-US"/>
          </a:p>
        </p:txBody>
      </p:sp>
      <p:sp>
        <p:nvSpPr>
          <p:cNvPr id="4" name="Footer Placeholder 3"/>
          <p:cNvSpPr>
            <a:spLocks noGrp="1"/>
          </p:cNvSpPr>
          <p:nvPr>
            <p:ph type="ftr" sz="quarter" idx="11"/>
          </p:nvPr>
        </p:nvSpPr>
        <p:spPr/>
        <p:txBody>
          <a:bodyPr/>
          <a:lstStyle/>
          <a:p>
            <a:endParaRPr lang="en-US"/>
          </a:p>
        </p:txBody>
      </p:sp>
      <p:pic>
        <p:nvPicPr>
          <p:cNvPr id="6" name="Picture 5" descr="CJC logo_UF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0" y="4645355"/>
            <a:ext cx="1574800" cy="395751"/>
          </a:xfrm>
          <a:prstGeom prst="rect">
            <a:avLst/>
          </a:prstGeom>
        </p:spPr>
      </p:pic>
    </p:spTree>
    <p:extLst>
      <p:ext uri="{BB962C8B-B14F-4D97-AF65-F5344CB8AC3E}">
        <p14:creationId xmlns:p14="http://schemas.microsoft.com/office/powerpoint/2010/main" val="73259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17A47-25CC-C24F-A27D-C392A7C788A2}" type="datetimeFigureOut">
              <a:rPr lang="en-US" smtClean="0"/>
              <a:t>12/19/2019</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4788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With 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517A47-25CC-C24F-A27D-C392A7C788A2}" type="datetimeFigureOut">
              <a:rPr lang="en-US" smtClean="0"/>
              <a:pPr/>
              <a:t>12/19/2019</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4" descr="CJC logo_UF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0" y="4645355"/>
            <a:ext cx="1574800" cy="395751"/>
          </a:xfrm>
          <a:prstGeom prst="rect">
            <a:avLst/>
          </a:prstGeom>
        </p:spPr>
      </p:pic>
    </p:spTree>
    <p:extLst>
      <p:ext uri="{BB962C8B-B14F-4D97-AF65-F5344CB8AC3E}">
        <p14:creationId xmlns:p14="http://schemas.microsoft.com/office/powerpoint/2010/main" val="16571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88815"/>
            <a:ext cx="8229600" cy="33058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solidFill>
                <a:latin typeface="Open Sans"/>
                <a:cs typeface="Open Sans"/>
              </a:defRPr>
            </a:lvl1pPr>
          </a:lstStyle>
          <a:p>
            <a:fld id="{4A517A47-25CC-C24F-A27D-C392A7C788A2}" type="datetimeFigureOut">
              <a:rPr lang="en-US" smtClean="0"/>
              <a:pPr/>
              <a:t>12/19/2019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rgbClr val="333333"/>
                </a:solidFill>
                <a:latin typeface="Open Sans"/>
                <a:cs typeface="Open Sans"/>
              </a:defRPr>
            </a:lvl1pPr>
          </a:lstStyle>
          <a:p>
            <a:endParaRPr lang="en-US" dirty="0"/>
          </a:p>
        </p:txBody>
      </p:sp>
      <p:pic>
        <p:nvPicPr>
          <p:cNvPr id="7" name="Picture 6" descr="background.jpg"/>
          <p:cNvPicPr>
            <a:picLocks noChangeAspect="1"/>
          </p:cNvPicPr>
          <p:nvPr/>
        </p:nvPicPr>
        <p:blipFill rotWithShape="1">
          <a:blip r:embed="rId13">
            <a:extLst>
              <a:ext uri="{28A0092B-C50C-407E-A947-70E740481C1C}">
                <a14:useLocalDpi xmlns:a14="http://schemas.microsoft.com/office/drawing/2010/main" val="0"/>
              </a:ext>
            </a:extLst>
          </a:blip>
          <a:srcRect b="76889"/>
          <a:stretch/>
        </p:blipFill>
        <p:spPr>
          <a:xfrm>
            <a:off x="1429" y="0"/>
            <a:ext cx="9142571" cy="1188720"/>
          </a:xfrm>
          <a:prstGeom prst="rect">
            <a:avLst/>
          </a:prstGeom>
        </p:spPr>
      </p:pic>
    </p:spTree>
    <p:extLst>
      <p:ext uri="{BB962C8B-B14F-4D97-AF65-F5344CB8AC3E}">
        <p14:creationId xmlns:p14="http://schemas.microsoft.com/office/powerpoint/2010/main" val="2862844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3" r:id="rId6"/>
    <p:sldLayoutId id="2147483654" r:id="rId7"/>
    <p:sldLayoutId id="2147483655" r:id="rId8"/>
    <p:sldLayoutId id="2147483660" r:id="rId9"/>
    <p:sldLayoutId id="2147483659" r:id="rId10"/>
    <p:sldLayoutId id="2147483661" r:id="rId11"/>
  </p:sldLayoutIdLst>
  <p:txStyles>
    <p:titleStyle>
      <a:lvl1pPr algn="ctr" defTabSz="457200" rtl="0" eaLnBrk="1" latinLnBrk="0" hangingPunct="1">
        <a:spcBef>
          <a:spcPct val="0"/>
        </a:spcBef>
        <a:buNone/>
        <a:defRPr sz="4400" kern="1200">
          <a:solidFill>
            <a:schemeClr val="bg1"/>
          </a:solidFill>
          <a:latin typeface="Open Sans Semibold"/>
          <a:ea typeface="+mj-ea"/>
          <a:cs typeface="Open Sans Semibold"/>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b="0" i="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b="0" i="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b="0" i="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b="0" i="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telehealthresourcecenter.org/cms-proposes-to-expand-telehealth-reimbursement-among-some-acos/" TargetMode="External"/><Relationship Id="rId13" Type="http://schemas.openxmlformats.org/officeDocument/2006/relationships/hyperlink" Target="https://doi.org/10.1109/17.775280" TargetMode="External"/><Relationship Id="rId3" Type="http://schemas.openxmlformats.org/officeDocument/2006/relationships/hyperlink" Target="http://www.americantelemed.org/main/membership/ata-members" TargetMode="External"/><Relationship Id="rId7" Type="http://schemas.openxmlformats.org/officeDocument/2006/relationships/hyperlink" Target="https://doi.org/10.1089/tmj.2014.0053" TargetMode="External"/><Relationship Id="rId12" Type="http://schemas.openxmlformats.org/officeDocument/2006/relationships/hyperlink" Target="https://www.ncbi.nlm.nih.gov/books/NBK45445/" TargetMode="External"/><Relationship Id="rId2" Type="http://schemas.openxmlformats.org/officeDocument/2006/relationships/hyperlink" Target="https://www.va.gov/opa/pressrel/pressrelease.cfm?id=4054" TargetMode="External"/><Relationship Id="rId1" Type="http://schemas.openxmlformats.org/officeDocument/2006/relationships/slideLayout" Target="../slideLayouts/slideLayout2.xml"/><Relationship Id="rId6" Type="http://schemas.openxmlformats.org/officeDocument/2006/relationships/hyperlink" Target="https://www.healthcareitnews.com/news/its-unanimous-house-passes-bill-let-va-providers-cross-state-lines-telemedicine" TargetMode="External"/><Relationship Id="rId11" Type="http://schemas.openxmlformats.org/officeDocument/2006/relationships/hyperlink" Target="https://doi.org/10.1177/1357633X0501100802" TargetMode="External"/><Relationship Id="rId5" Type="http://schemas.openxmlformats.org/officeDocument/2006/relationships/hyperlink" Target="https://chironhealth.com/blog/barriers-telemedicine-falling-arent-patients-engaging/" TargetMode="External"/><Relationship Id="rId15" Type="http://schemas.openxmlformats.org/officeDocument/2006/relationships/hyperlink" Target="https://www.advanced-telehealth.com/main-barriers-telemedicine/" TargetMode="External"/><Relationship Id="rId10" Type="http://schemas.openxmlformats.org/officeDocument/2006/relationships/hyperlink" Target="https://doi.org/10.1016/j.annemergmed.2017.10.031" TargetMode="External"/><Relationship Id="rId4" Type="http://schemas.openxmlformats.org/officeDocument/2006/relationships/hyperlink" Target="https://doi.org/10.4258/hir.2010.16.1.65" TargetMode="External"/><Relationship Id="rId9" Type="http://schemas.openxmlformats.org/officeDocument/2006/relationships/hyperlink" Target="https://doi.org/10.1258/jtt.2012.gth108" TargetMode="External"/><Relationship Id="rId14" Type="http://schemas.openxmlformats.org/officeDocument/2006/relationships/hyperlink" Target="https://doi.org/10.1089/tmj.2006.0073"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9.jpg"/><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9080"/>
            <a:ext cx="7772400" cy="979136"/>
          </a:xfrm>
        </p:spPr>
        <p:txBody>
          <a:bodyPr/>
          <a:lstStyle/>
          <a:p>
            <a:r>
              <a:rPr lang="en-US" sz="3600" dirty="0"/>
              <a:t>Telehealth: An Introduction</a:t>
            </a:r>
            <a:endParaRPr lang="en-US" sz="3600" i="1" dirty="0"/>
          </a:p>
        </p:txBody>
      </p:sp>
      <p:sp>
        <p:nvSpPr>
          <p:cNvPr id="3" name="Text Placeholder 2"/>
          <p:cNvSpPr>
            <a:spLocks noGrp="1"/>
          </p:cNvSpPr>
          <p:nvPr>
            <p:ph type="body" sz="quarter" idx="11"/>
          </p:nvPr>
        </p:nvSpPr>
        <p:spPr>
          <a:xfrm>
            <a:off x="1469923" y="3453115"/>
            <a:ext cx="6400800" cy="696854"/>
          </a:xfrm>
        </p:spPr>
        <p:txBody>
          <a:bodyPr/>
          <a:lstStyle/>
          <a:p>
            <a:pPr algn="l"/>
            <a:r>
              <a:rPr lang="en-US" b="0" dirty="0" smtClean="0"/>
              <a:t>Matthew R. Cretul  </a:t>
            </a:r>
            <a:r>
              <a:rPr lang="en-US" b="0" dirty="0"/>
              <a:t>– Cancer Policy Intern, UF Health Cancer Center</a:t>
            </a:r>
          </a:p>
          <a:p>
            <a:pPr algn="l"/>
            <a:r>
              <a:rPr lang="en-US" b="0" dirty="0"/>
              <a:t>	Legislative Intern, U.S. Congressman Gus Bilirakis (FL-12)</a:t>
            </a:r>
          </a:p>
          <a:p>
            <a:pPr algn="l"/>
            <a:r>
              <a:rPr lang="en-US" dirty="0"/>
              <a:t>	     </a:t>
            </a:r>
            <a:endParaRPr lang="en-US" b="0" dirty="0"/>
          </a:p>
        </p:txBody>
      </p:sp>
      <p:sp>
        <p:nvSpPr>
          <p:cNvPr id="4" name="TextBox 3">
            <a:extLst>
              <a:ext uri="{FF2B5EF4-FFF2-40B4-BE49-F238E27FC236}">
                <a16:creationId xmlns:a16="http://schemas.microsoft.com/office/drawing/2014/main" xmlns="" id="{B998F97A-B895-465F-B05B-C04E9D1D4E35}"/>
              </a:ext>
            </a:extLst>
          </p:cNvPr>
          <p:cNvSpPr txBox="1"/>
          <p:nvPr/>
        </p:nvSpPr>
        <p:spPr>
          <a:xfrm>
            <a:off x="2620297" y="2320413"/>
            <a:ext cx="3903406" cy="369332"/>
          </a:xfrm>
          <a:prstGeom prst="rect">
            <a:avLst/>
          </a:prstGeom>
          <a:noFill/>
        </p:spPr>
        <p:txBody>
          <a:bodyPr wrap="square" rtlCol="0">
            <a:spAutoFit/>
          </a:bodyPr>
          <a:lstStyle/>
          <a:p>
            <a:pPr algn="ctr"/>
            <a:r>
              <a:rPr lang="en-US" b="1" dirty="0">
                <a:solidFill>
                  <a:schemeClr val="bg1"/>
                </a:solidFill>
              </a:rPr>
              <a:t>Gator Byte Webinar</a:t>
            </a:r>
          </a:p>
        </p:txBody>
      </p:sp>
    </p:spTree>
    <p:extLst>
      <p:ext uri="{BB962C8B-B14F-4D97-AF65-F5344CB8AC3E}">
        <p14:creationId xmlns:p14="http://schemas.microsoft.com/office/powerpoint/2010/main" val="231417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A26B8A-9DF6-47DE-809E-A55F49D1B395}"/>
              </a:ext>
            </a:extLst>
          </p:cNvPr>
          <p:cNvSpPr>
            <a:spLocks noGrp="1"/>
          </p:cNvSpPr>
          <p:nvPr>
            <p:ph type="title"/>
          </p:nvPr>
        </p:nvSpPr>
        <p:spPr/>
        <p:txBody>
          <a:bodyPr>
            <a:noAutofit/>
          </a:bodyPr>
          <a:lstStyle/>
          <a:p>
            <a:pPr algn="ctr"/>
            <a:r>
              <a:rPr lang="en-US" sz="3200" dirty="0"/>
              <a:t>Barriers to Implementation of Telehealth</a:t>
            </a:r>
          </a:p>
        </p:txBody>
      </p:sp>
      <p:graphicFrame>
        <p:nvGraphicFramePr>
          <p:cNvPr id="4" name="Content Placeholder 3">
            <a:extLst>
              <a:ext uri="{FF2B5EF4-FFF2-40B4-BE49-F238E27FC236}">
                <a16:creationId xmlns:a16="http://schemas.microsoft.com/office/drawing/2014/main" xmlns="" id="{22CAA0A1-63AE-487F-B001-9A3C7DFFE17F}"/>
              </a:ext>
            </a:extLst>
          </p:cNvPr>
          <p:cNvGraphicFramePr>
            <a:graphicFrameLocks noGrp="1"/>
          </p:cNvGraphicFramePr>
          <p:nvPr>
            <p:ph idx="1"/>
            <p:extLst>
              <p:ext uri="{D42A27DB-BD31-4B8C-83A1-F6EECF244321}">
                <p14:modId xmlns:p14="http://schemas.microsoft.com/office/powerpoint/2010/main" val="510230215"/>
              </p:ext>
            </p:extLst>
          </p:nvPr>
        </p:nvGraphicFramePr>
        <p:xfrm>
          <a:off x="457200" y="1234734"/>
          <a:ext cx="3911118" cy="3263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a:extLst>
              <a:ext uri="{FF2B5EF4-FFF2-40B4-BE49-F238E27FC236}">
                <a16:creationId xmlns:a16="http://schemas.microsoft.com/office/drawing/2014/main" xmlns="" id="{FF539FCF-3032-40E1-B859-FE68BC90ABFC}"/>
              </a:ext>
            </a:extLst>
          </p:cNvPr>
          <p:cNvGraphicFramePr>
            <a:graphicFrameLocks/>
          </p:cNvGraphicFramePr>
          <p:nvPr>
            <p:extLst>
              <p:ext uri="{D42A27DB-BD31-4B8C-83A1-F6EECF244321}">
                <p14:modId xmlns:p14="http://schemas.microsoft.com/office/powerpoint/2010/main" val="1228154935"/>
              </p:ext>
            </p:extLst>
          </p:nvPr>
        </p:nvGraphicFramePr>
        <p:xfrm>
          <a:off x="4936028" y="1232745"/>
          <a:ext cx="3750772" cy="32656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1692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772C6684-7E61-4BEF-A25B-626505C21DD5}"/>
              </a:ext>
            </a:extLst>
          </p:cNvPr>
          <p:cNvCxnSpPr/>
          <p:nvPr/>
        </p:nvCxnSpPr>
        <p:spPr>
          <a:xfrm>
            <a:off x="2639192" y="2465355"/>
            <a:ext cx="0" cy="1737876"/>
          </a:xfrm>
          <a:prstGeom prst="line">
            <a:avLst/>
          </a:prstGeom>
        </p:spPr>
        <p:style>
          <a:lnRef idx="2">
            <a:schemeClr val="accent5"/>
          </a:lnRef>
          <a:fillRef idx="0">
            <a:schemeClr val="accent5"/>
          </a:fillRef>
          <a:effectRef idx="1">
            <a:schemeClr val="accent5"/>
          </a:effectRef>
          <a:fontRef idx="minor">
            <a:schemeClr val="tx1"/>
          </a:fontRef>
        </p:style>
      </p:cxnSp>
      <p:sp>
        <p:nvSpPr>
          <p:cNvPr id="2" name="Content Placeholder 1"/>
          <p:cNvSpPr>
            <a:spLocks noGrp="1"/>
          </p:cNvSpPr>
          <p:nvPr>
            <p:ph idx="1"/>
          </p:nvPr>
        </p:nvSpPr>
        <p:spPr>
          <a:xfrm>
            <a:off x="470529" y="1334120"/>
            <a:ext cx="4485109" cy="1070270"/>
          </a:xfrm>
          <a:ln/>
        </p:spPr>
        <p:style>
          <a:lnRef idx="3">
            <a:schemeClr val="lt1"/>
          </a:lnRef>
          <a:fillRef idx="1">
            <a:schemeClr val="accent5"/>
          </a:fillRef>
          <a:effectRef idx="1">
            <a:schemeClr val="accent5"/>
          </a:effectRef>
          <a:fontRef idx="minor">
            <a:schemeClr val="lt1"/>
          </a:fontRef>
        </p:style>
        <p:txBody>
          <a:bodyPr>
            <a:normAutofit/>
          </a:bodyPr>
          <a:lstStyle/>
          <a:p>
            <a:pPr marL="0" indent="0" algn="just">
              <a:buNone/>
            </a:pPr>
            <a:r>
              <a:rPr lang="en-US" sz="1400" dirty="0"/>
              <a:t>The Office for the Advancement of Telehealth (OAT) is part of the Office of Rural Health Policy, which falls under the Health Resources Service Administration (HRSA) and the Department of Health and Human Services (HHS)</a:t>
            </a:r>
            <a:endParaRPr lang="en-US" sz="2000" dirty="0"/>
          </a:p>
          <a:p>
            <a:endParaRPr lang="en-US" sz="2000" dirty="0"/>
          </a:p>
        </p:txBody>
      </p:sp>
      <p:sp>
        <p:nvSpPr>
          <p:cNvPr id="3" name="Title 2"/>
          <p:cNvSpPr>
            <a:spLocks noGrp="1"/>
          </p:cNvSpPr>
          <p:nvPr>
            <p:ph type="title"/>
          </p:nvPr>
        </p:nvSpPr>
        <p:spPr>
          <a:xfrm>
            <a:off x="111713" y="205979"/>
            <a:ext cx="8875059" cy="857250"/>
          </a:xfrm>
        </p:spPr>
        <p:txBody>
          <a:bodyPr>
            <a:noAutofit/>
          </a:bodyPr>
          <a:lstStyle/>
          <a:p>
            <a:pPr algn="ctr"/>
            <a:r>
              <a:rPr lang="en-US" sz="3600" dirty="0"/>
              <a:t>Telehealth Nationally at the Executive Level</a:t>
            </a:r>
          </a:p>
        </p:txBody>
      </p:sp>
      <p:pic>
        <p:nvPicPr>
          <p:cNvPr id="2054" name="Picture 6" descr="Image result for health human service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370" y="1252164"/>
            <a:ext cx="1152226" cy="115222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xmlns="" id="{4C6EB8F7-8AAC-4878-B165-BED82F77A530}"/>
              </a:ext>
            </a:extLst>
          </p:cNvPr>
          <p:cNvCxnSpPr>
            <a:cxnSpLocks/>
          </p:cNvCxnSpPr>
          <p:nvPr/>
        </p:nvCxnSpPr>
        <p:spPr>
          <a:xfrm>
            <a:off x="7427483" y="2494343"/>
            <a:ext cx="0" cy="160537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191" y="2900939"/>
            <a:ext cx="2127619" cy="816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descr="Image result for office for advancement of telehealth">
            <a:extLst>
              <a:ext uri="{FF2B5EF4-FFF2-40B4-BE49-F238E27FC236}">
                <a16:creationId xmlns:a16="http://schemas.microsoft.com/office/drawing/2014/main" xmlns="" id="{28263024-B5D9-43F4-A434-380966A41C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5768"/>
          <a:stretch/>
        </p:blipFill>
        <p:spPr bwMode="auto">
          <a:xfrm>
            <a:off x="6317610" y="4107888"/>
            <a:ext cx="2219746" cy="403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a:extLst>
              <a:ext uri="{FF2B5EF4-FFF2-40B4-BE49-F238E27FC236}">
                <a16:creationId xmlns:a16="http://schemas.microsoft.com/office/drawing/2014/main" xmlns="" id="{E03FDABE-082E-45B5-A711-AEA70FAB227E}"/>
              </a:ext>
            </a:extLst>
          </p:cNvPr>
          <p:cNvSpPr txBox="1"/>
          <p:nvPr/>
        </p:nvSpPr>
        <p:spPr>
          <a:xfrm>
            <a:off x="650441" y="2739111"/>
            <a:ext cx="3864469" cy="738664"/>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en-US" sz="1400" dirty="0"/>
              <a:t>The OAT mission is to advance the use of telehealth technologies for improving access and quality of health care services for the underserved</a:t>
            </a:r>
          </a:p>
        </p:txBody>
      </p:sp>
      <p:sp>
        <p:nvSpPr>
          <p:cNvPr id="17" name="TextBox 16">
            <a:extLst>
              <a:ext uri="{FF2B5EF4-FFF2-40B4-BE49-F238E27FC236}">
                <a16:creationId xmlns:a16="http://schemas.microsoft.com/office/drawing/2014/main" xmlns="" id="{CC00BB86-AFB9-405F-8D19-0C93BCF22CE9}"/>
              </a:ext>
            </a:extLst>
          </p:cNvPr>
          <p:cNvSpPr txBox="1"/>
          <p:nvPr/>
        </p:nvSpPr>
        <p:spPr>
          <a:xfrm>
            <a:off x="915152" y="3894864"/>
            <a:ext cx="3239706" cy="73866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1400" dirty="0"/>
              <a:t>The OAT serves as the operational focal point for coordinating and advancing the use of telehealth technologies</a:t>
            </a:r>
          </a:p>
        </p:txBody>
      </p:sp>
    </p:spTree>
    <p:extLst>
      <p:ext uri="{BB962C8B-B14F-4D97-AF65-F5344CB8AC3E}">
        <p14:creationId xmlns:p14="http://schemas.microsoft.com/office/powerpoint/2010/main" val="230317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33A19CC7-E6AA-4A99-A25E-A5E2E6482B78}"/>
              </a:ext>
            </a:extLst>
          </p:cNvPr>
          <p:cNvGraphicFramePr>
            <a:graphicFrameLocks noGrp="1"/>
          </p:cNvGraphicFramePr>
          <p:nvPr>
            <p:ph idx="1"/>
            <p:extLst>
              <p:ext uri="{D42A27DB-BD31-4B8C-83A1-F6EECF244321}">
                <p14:modId xmlns:p14="http://schemas.microsoft.com/office/powerpoint/2010/main" val="2997778670"/>
              </p:ext>
            </p:extLst>
          </p:nvPr>
        </p:nvGraphicFramePr>
        <p:xfrm>
          <a:off x="1508110" y="1369962"/>
          <a:ext cx="6127780" cy="3128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740B01FB-F824-46D3-83AF-17F6A41D740A}"/>
              </a:ext>
            </a:extLst>
          </p:cNvPr>
          <p:cNvSpPr>
            <a:spLocks noGrp="1"/>
          </p:cNvSpPr>
          <p:nvPr>
            <p:ph type="title"/>
          </p:nvPr>
        </p:nvSpPr>
        <p:spPr>
          <a:xfrm>
            <a:off x="457200" y="120253"/>
            <a:ext cx="8229600" cy="857250"/>
          </a:xfrm>
        </p:spPr>
        <p:txBody>
          <a:bodyPr>
            <a:normAutofit fontScale="90000"/>
          </a:bodyPr>
          <a:lstStyle/>
          <a:p>
            <a:pPr algn="ctr"/>
            <a:r>
              <a:rPr lang="en-US" dirty="0"/>
              <a:t>Considerations when Crafting Telehealth Policy</a:t>
            </a:r>
          </a:p>
        </p:txBody>
      </p:sp>
    </p:spTree>
    <p:extLst>
      <p:ext uri="{BB962C8B-B14F-4D97-AF65-F5344CB8AC3E}">
        <p14:creationId xmlns:p14="http://schemas.microsoft.com/office/powerpoint/2010/main" val="272067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979"/>
            <a:ext cx="8229600" cy="857250"/>
          </a:xfrm>
        </p:spPr>
        <p:txBody>
          <a:bodyPr/>
          <a:lstStyle/>
          <a:p>
            <a:pPr algn="ctr"/>
            <a:r>
              <a:rPr lang="en-US" dirty="0"/>
              <a:t>Pending Telehealth Legislation</a:t>
            </a:r>
          </a:p>
        </p:txBody>
      </p:sp>
      <p:sp>
        <p:nvSpPr>
          <p:cNvPr id="2" name="TextBox 1">
            <a:extLst>
              <a:ext uri="{FF2B5EF4-FFF2-40B4-BE49-F238E27FC236}">
                <a16:creationId xmlns:a16="http://schemas.microsoft.com/office/drawing/2014/main" xmlns="" id="{13FB52C6-EF0D-4F9C-8835-E8B23ED3513D}"/>
              </a:ext>
            </a:extLst>
          </p:cNvPr>
          <p:cNvSpPr txBox="1"/>
          <p:nvPr/>
        </p:nvSpPr>
        <p:spPr>
          <a:xfrm>
            <a:off x="524371" y="1366726"/>
            <a:ext cx="2194993" cy="304698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u="sng" dirty="0"/>
              <a:t>H.R. 4900 (&amp; S. 2408)</a:t>
            </a:r>
          </a:p>
          <a:p>
            <a:pPr algn="ctr"/>
            <a:r>
              <a:rPr lang="en-US" sz="1600" b="1" dirty="0"/>
              <a:t>Telehealth Across State Lines Act of 2019</a:t>
            </a:r>
          </a:p>
          <a:p>
            <a:pPr algn="ctr"/>
            <a:r>
              <a:rPr lang="en-US" sz="1600" dirty="0"/>
              <a:t>Bill would allow for the establishment of best practices when utilizing telehealth across state lines.  Establishes grand programs and the need for stakeholder input </a:t>
            </a:r>
            <a:r>
              <a:rPr lang="en-US" sz="1600" i="1" dirty="0">
                <a:solidFill>
                  <a:schemeClr val="tx2"/>
                </a:solidFill>
              </a:rPr>
              <a:t>(introduced, referred to committees)</a:t>
            </a:r>
          </a:p>
        </p:txBody>
      </p:sp>
      <p:sp>
        <p:nvSpPr>
          <p:cNvPr id="4" name="TextBox 3">
            <a:extLst>
              <a:ext uri="{FF2B5EF4-FFF2-40B4-BE49-F238E27FC236}">
                <a16:creationId xmlns:a16="http://schemas.microsoft.com/office/drawing/2014/main" xmlns="" id="{AA87BE2F-C701-4A03-8202-E351ADDD2317}"/>
              </a:ext>
            </a:extLst>
          </p:cNvPr>
          <p:cNvSpPr txBox="1"/>
          <p:nvPr/>
        </p:nvSpPr>
        <p:spPr>
          <a:xfrm>
            <a:off x="3474503" y="1366726"/>
            <a:ext cx="2194993" cy="35394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u="sng" dirty="0"/>
              <a:t>H.R. 4013 (&amp; S. 773)</a:t>
            </a:r>
          </a:p>
          <a:p>
            <a:pPr algn="ctr"/>
            <a:r>
              <a:rPr lang="en-US" sz="1600" b="1" dirty="0"/>
              <a:t>Telehealth Innovation &amp; Improvement Act of 2019 </a:t>
            </a:r>
          </a:p>
          <a:p>
            <a:pPr algn="ctr"/>
            <a:r>
              <a:rPr lang="en-US" sz="1600" dirty="0"/>
              <a:t>Bill would establish a 5-year telehealth testing period in order to establish best practices, as well as removes the originating site restrictions for patients who are covered under Medicare </a:t>
            </a:r>
            <a:r>
              <a:rPr lang="en-US" sz="1600" i="1" dirty="0">
                <a:solidFill>
                  <a:schemeClr val="tx2"/>
                </a:solidFill>
              </a:rPr>
              <a:t>(introduced, referred to committees)</a:t>
            </a:r>
            <a:endParaRPr lang="en-US" sz="1600" dirty="0">
              <a:solidFill>
                <a:schemeClr val="tx2"/>
              </a:solidFill>
            </a:endParaRPr>
          </a:p>
        </p:txBody>
      </p:sp>
      <p:sp>
        <p:nvSpPr>
          <p:cNvPr id="6" name="TextBox 5">
            <a:extLst>
              <a:ext uri="{FF2B5EF4-FFF2-40B4-BE49-F238E27FC236}">
                <a16:creationId xmlns:a16="http://schemas.microsoft.com/office/drawing/2014/main" xmlns="" id="{613F3409-BBFD-432C-B906-644DFD962FC9}"/>
              </a:ext>
            </a:extLst>
          </p:cNvPr>
          <p:cNvSpPr txBox="1"/>
          <p:nvPr/>
        </p:nvSpPr>
        <p:spPr>
          <a:xfrm>
            <a:off x="6424635" y="1366726"/>
            <a:ext cx="2194993" cy="304698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u="sng" dirty="0"/>
              <a:t>H.R. 5257</a:t>
            </a:r>
          </a:p>
          <a:p>
            <a:pPr algn="ctr"/>
            <a:r>
              <a:rPr lang="en-US" sz="1600" b="1" dirty="0"/>
              <a:t>Telehealth Expansion Act of 2019</a:t>
            </a:r>
          </a:p>
          <a:p>
            <a:pPr algn="ctr"/>
            <a:r>
              <a:rPr lang="en-US" sz="1600" dirty="0"/>
              <a:t>Directs the FCC to create the “Expanding Telehealth  Program” in order to perform a 1-year study on the impacts and efficacy of telehealth </a:t>
            </a:r>
            <a:r>
              <a:rPr lang="en-US" sz="1600" i="1" dirty="0">
                <a:solidFill>
                  <a:schemeClr val="tx2"/>
                </a:solidFill>
              </a:rPr>
              <a:t>(introduced, referred to committee)</a:t>
            </a:r>
            <a:endParaRPr lang="en-US" sz="1600" b="1" dirty="0"/>
          </a:p>
        </p:txBody>
      </p:sp>
    </p:spTree>
    <p:extLst>
      <p:ext uri="{BB962C8B-B14F-4D97-AF65-F5344CB8AC3E}">
        <p14:creationId xmlns:p14="http://schemas.microsoft.com/office/powerpoint/2010/main" val="282992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B74EE5C-B0B0-4472-B69C-57206EF6C7D7}"/>
              </a:ext>
            </a:extLst>
          </p:cNvPr>
          <p:cNvSpPr>
            <a:spLocks noGrp="1"/>
          </p:cNvSpPr>
          <p:nvPr>
            <p:ph idx="1"/>
          </p:nvPr>
        </p:nvSpPr>
        <p:spPr>
          <a:xfrm>
            <a:off x="6777825" y="1540028"/>
            <a:ext cx="2010815" cy="2800766"/>
          </a:xfrm>
        </p:spPr>
        <p:style>
          <a:lnRef idx="2">
            <a:schemeClr val="accent6"/>
          </a:lnRef>
          <a:fillRef idx="1">
            <a:schemeClr val="lt1"/>
          </a:fillRef>
          <a:effectRef idx="0">
            <a:schemeClr val="accent6"/>
          </a:effectRef>
          <a:fontRef idx="minor">
            <a:schemeClr val="dk1"/>
          </a:fontRef>
        </p:style>
        <p:txBody>
          <a:bodyPr>
            <a:normAutofit lnSpcReduction="10000"/>
          </a:bodyPr>
          <a:lstStyle/>
          <a:p>
            <a:pPr marL="0" indent="0" algn="ctr">
              <a:buNone/>
            </a:pPr>
            <a:r>
              <a:rPr lang="en-US" sz="1600" u="sng" dirty="0">
                <a:latin typeface="+mn-lt"/>
              </a:rPr>
              <a:t>H.R. 3224 </a:t>
            </a:r>
          </a:p>
          <a:p>
            <a:pPr marL="0" indent="0" algn="ctr">
              <a:buNone/>
            </a:pPr>
            <a:r>
              <a:rPr lang="en-US" sz="1600" b="1" dirty="0">
                <a:latin typeface="+mn-lt"/>
              </a:rPr>
              <a:t>The Deborah Sampson Act</a:t>
            </a:r>
          </a:p>
          <a:p>
            <a:pPr marL="0" indent="0" algn="ctr">
              <a:buNone/>
            </a:pPr>
            <a:r>
              <a:rPr lang="en-US" sz="1600" dirty="0">
                <a:latin typeface="+mn-lt"/>
              </a:rPr>
              <a:t>Establishes an Office of Women’s Health within the VA.  Bill specifically mentions the usage of telehealth for behavioral health </a:t>
            </a:r>
            <a:r>
              <a:rPr lang="en-US" sz="1600" i="1" dirty="0">
                <a:solidFill>
                  <a:schemeClr val="bg2"/>
                </a:solidFill>
                <a:latin typeface="+mn-lt"/>
              </a:rPr>
              <a:t>(passed house)</a:t>
            </a:r>
          </a:p>
        </p:txBody>
      </p:sp>
      <p:sp>
        <p:nvSpPr>
          <p:cNvPr id="4" name="Title 2">
            <a:extLst>
              <a:ext uri="{FF2B5EF4-FFF2-40B4-BE49-F238E27FC236}">
                <a16:creationId xmlns:a16="http://schemas.microsoft.com/office/drawing/2014/main" xmlns="" id="{3964529E-ADBC-4B94-8E39-6E61E73C9AEC}"/>
              </a:ext>
            </a:extLst>
          </p:cNvPr>
          <p:cNvSpPr>
            <a:spLocks noGrp="1"/>
          </p:cNvSpPr>
          <p:nvPr>
            <p:ph type="title"/>
          </p:nvPr>
        </p:nvSpPr>
        <p:spPr>
          <a:xfrm>
            <a:off x="457200" y="206375"/>
            <a:ext cx="8229600" cy="857250"/>
          </a:xfrm>
        </p:spPr>
        <p:txBody>
          <a:bodyPr/>
          <a:lstStyle/>
          <a:p>
            <a:pPr algn="ctr"/>
            <a:r>
              <a:rPr lang="en-US" dirty="0"/>
              <a:t>Pending Telehealth Legislation</a:t>
            </a:r>
          </a:p>
        </p:txBody>
      </p:sp>
      <p:sp>
        <p:nvSpPr>
          <p:cNvPr id="5" name="Content Placeholder 1">
            <a:extLst>
              <a:ext uri="{FF2B5EF4-FFF2-40B4-BE49-F238E27FC236}">
                <a16:creationId xmlns:a16="http://schemas.microsoft.com/office/drawing/2014/main" xmlns="" id="{F4B6699D-D033-4B7F-BF25-587E0842D7F3}"/>
              </a:ext>
            </a:extLst>
          </p:cNvPr>
          <p:cNvSpPr txBox="1">
            <a:spLocks/>
          </p:cNvSpPr>
          <p:nvPr/>
        </p:nvSpPr>
        <p:spPr>
          <a:xfrm>
            <a:off x="3246986" y="1540028"/>
            <a:ext cx="2650028" cy="329738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b="0" i="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b="0" i="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b="0" i="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b="0" i="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b="0" i="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u="sng" dirty="0">
                <a:latin typeface="+mn-lt"/>
              </a:rPr>
              <a:t>H.R.3417</a:t>
            </a:r>
          </a:p>
          <a:p>
            <a:pPr marL="0" indent="0" algn="ctr">
              <a:buFont typeface="Arial"/>
              <a:buNone/>
            </a:pPr>
            <a:r>
              <a:rPr lang="en-US" sz="1600" b="1" dirty="0">
                <a:latin typeface="+mn-lt"/>
              </a:rPr>
              <a:t>Beneficiary Education Tools, Telehealth, and Extenders Reauthorization Act of 2019</a:t>
            </a:r>
          </a:p>
          <a:p>
            <a:pPr marL="0" indent="0" algn="ctr">
              <a:buNone/>
            </a:pPr>
            <a:r>
              <a:rPr lang="en-US" sz="1600" dirty="0">
                <a:latin typeface="+mn-lt"/>
              </a:rPr>
              <a:t>Defines mental health services that can be offered via telehealth.  Also adds the home of the patient as an approved originating site, as well as ensures no fee shall be imposed for a visit originating from a patient’s home </a:t>
            </a:r>
            <a:r>
              <a:rPr lang="en-US" sz="1600" i="1" dirty="0">
                <a:solidFill>
                  <a:schemeClr val="tx2"/>
                </a:solidFill>
                <a:latin typeface="+mn-lt"/>
              </a:rPr>
              <a:t>(introduced, referred to committees)</a:t>
            </a:r>
          </a:p>
        </p:txBody>
      </p:sp>
      <p:sp>
        <p:nvSpPr>
          <p:cNvPr id="7" name="Rectangle 6">
            <a:extLst>
              <a:ext uri="{FF2B5EF4-FFF2-40B4-BE49-F238E27FC236}">
                <a16:creationId xmlns:a16="http://schemas.microsoft.com/office/drawing/2014/main" xmlns="" id="{C54BBCB7-8AE9-404E-B5B1-B239C7E2E836}"/>
              </a:ext>
            </a:extLst>
          </p:cNvPr>
          <p:cNvSpPr/>
          <p:nvPr/>
        </p:nvSpPr>
        <p:spPr>
          <a:xfrm>
            <a:off x="489163" y="1540027"/>
            <a:ext cx="1877012" cy="280076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u="sng" dirty="0">
                <a:solidFill>
                  <a:srgbClr val="202A43"/>
                </a:solidFill>
              </a:rPr>
              <a:t>H.R.3228</a:t>
            </a:r>
          </a:p>
          <a:p>
            <a:pPr algn="ctr"/>
            <a:r>
              <a:rPr lang="en-US" sz="1600" b="1" dirty="0">
                <a:solidFill>
                  <a:srgbClr val="202A43"/>
                </a:solidFill>
              </a:rPr>
              <a:t>VA Mission Telehealth Clarification Act</a:t>
            </a:r>
          </a:p>
          <a:p>
            <a:pPr algn="ctr"/>
            <a:r>
              <a:rPr lang="en-US" sz="1600" i="0" dirty="0">
                <a:solidFill>
                  <a:srgbClr val="202A43"/>
                </a:solidFill>
                <a:effectLst/>
              </a:rPr>
              <a:t>Expands the definition of healthcare provider within the VA </a:t>
            </a:r>
            <a:r>
              <a:rPr lang="en-US" sz="1600" i="1" dirty="0">
                <a:solidFill>
                  <a:schemeClr val="tx2"/>
                </a:solidFill>
              </a:rPr>
              <a:t>(introduced, referred to committees)</a:t>
            </a:r>
            <a:endParaRPr lang="en-US" sz="1600" i="0" dirty="0">
              <a:solidFill>
                <a:srgbClr val="202A43"/>
              </a:solidFill>
              <a:effectLst/>
            </a:endParaRPr>
          </a:p>
        </p:txBody>
      </p:sp>
    </p:spTree>
    <p:extLst>
      <p:ext uri="{BB962C8B-B14F-4D97-AF65-F5344CB8AC3E}">
        <p14:creationId xmlns:p14="http://schemas.microsoft.com/office/powerpoint/2010/main" val="216177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022862BC-FC3A-4613-9CF1-0A297AAD3DFF}"/>
              </a:ext>
            </a:extLst>
          </p:cNvPr>
          <p:cNvSpPr>
            <a:spLocks noGrp="1"/>
          </p:cNvSpPr>
          <p:nvPr>
            <p:ph idx="1"/>
          </p:nvPr>
        </p:nvSpPr>
        <p:spPr>
          <a:xfrm>
            <a:off x="6647818" y="1395964"/>
            <a:ext cx="1945808" cy="2555795"/>
          </a:xfrm>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en-US" sz="1600" u="sng" dirty="0">
                <a:latin typeface="+mn-lt"/>
              </a:rPr>
              <a:t>H.R.648 </a:t>
            </a:r>
          </a:p>
          <a:p>
            <a:pPr marL="0" indent="0" algn="ctr">
              <a:buNone/>
            </a:pPr>
            <a:r>
              <a:rPr lang="en-US" sz="1600" b="1" dirty="0">
                <a:latin typeface="+mn-lt"/>
              </a:rPr>
              <a:t>Consolidated Appropriations Act, 2019 </a:t>
            </a:r>
            <a:r>
              <a:rPr lang="en-US" sz="1600" dirty="0">
                <a:latin typeface="+mn-lt"/>
              </a:rPr>
              <a:t>establishes telehealth grant program for nutrition education through WIC </a:t>
            </a:r>
            <a:r>
              <a:rPr lang="en-US" sz="1600" i="1" dirty="0">
                <a:solidFill>
                  <a:schemeClr val="bg2"/>
                </a:solidFill>
              </a:rPr>
              <a:t>(passed house)</a:t>
            </a:r>
            <a:endParaRPr lang="en-US" sz="1600" dirty="0">
              <a:latin typeface="+mn-lt"/>
            </a:endParaRPr>
          </a:p>
        </p:txBody>
      </p:sp>
      <p:sp>
        <p:nvSpPr>
          <p:cNvPr id="5" name="Title 2">
            <a:extLst>
              <a:ext uri="{FF2B5EF4-FFF2-40B4-BE49-F238E27FC236}">
                <a16:creationId xmlns:a16="http://schemas.microsoft.com/office/drawing/2014/main" xmlns="" id="{34CA73CB-D3FF-4E16-B6F3-34F6731F4407}"/>
              </a:ext>
            </a:extLst>
          </p:cNvPr>
          <p:cNvSpPr>
            <a:spLocks noGrp="1"/>
          </p:cNvSpPr>
          <p:nvPr>
            <p:ph type="title"/>
          </p:nvPr>
        </p:nvSpPr>
        <p:spPr>
          <a:xfrm>
            <a:off x="457200" y="206375"/>
            <a:ext cx="8229600" cy="857250"/>
          </a:xfrm>
        </p:spPr>
        <p:txBody>
          <a:bodyPr/>
          <a:lstStyle/>
          <a:p>
            <a:pPr algn="ctr"/>
            <a:r>
              <a:rPr lang="en-US" dirty="0"/>
              <a:t>Pending Telehealth Legislation</a:t>
            </a:r>
          </a:p>
        </p:txBody>
      </p:sp>
      <p:sp>
        <p:nvSpPr>
          <p:cNvPr id="6" name="Rectangle 5">
            <a:extLst>
              <a:ext uri="{FF2B5EF4-FFF2-40B4-BE49-F238E27FC236}">
                <a16:creationId xmlns:a16="http://schemas.microsoft.com/office/drawing/2014/main" xmlns="" id="{F70709A2-E9FB-4F76-9C29-B996EAF3FCBC}"/>
              </a:ext>
            </a:extLst>
          </p:cNvPr>
          <p:cNvSpPr/>
          <p:nvPr/>
        </p:nvSpPr>
        <p:spPr>
          <a:xfrm>
            <a:off x="3214484" y="1395964"/>
            <a:ext cx="2505933" cy="35394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00" u="sng" dirty="0">
                <a:solidFill>
                  <a:srgbClr val="202A43"/>
                </a:solidFill>
              </a:rPr>
              <a:t>H.R.1301</a:t>
            </a:r>
          </a:p>
          <a:p>
            <a:pPr algn="ctr"/>
            <a:r>
              <a:rPr lang="en-US" sz="1600" b="1" dirty="0">
                <a:solidFill>
                  <a:srgbClr val="202A43"/>
                </a:solidFill>
              </a:rPr>
              <a:t>Mental Health Telemedicine Expansion Act</a:t>
            </a:r>
          </a:p>
          <a:p>
            <a:pPr algn="ctr"/>
            <a:r>
              <a:rPr lang="en-US" sz="1600" dirty="0"/>
              <a:t>Defines mental health services that can be offered via telehealth.  Also adds the home of the patient as an approved originating site, as well as ensures no fee shall be imposed for a visit originating from a patient’s home </a:t>
            </a:r>
            <a:r>
              <a:rPr lang="en-US" sz="1600" i="1" dirty="0">
                <a:solidFill>
                  <a:schemeClr val="tx2"/>
                </a:solidFill>
              </a:rPr>
              <a:t>(introduced, referred to committees)</a:t>
            </a:r>
          </a:p>
        </p:txBody>
      </p:sp>
      <p:sp>
        <p:nvSpPr>
          <p:cNvPr id="7" name="Rectangle 6">
            <a:extLst>
              <a:ext uri="{FF2B5EF4-FFF2-40B4-BE49-F238E27FC236}">
                <a16:creationId xmlns:a16="http://schemas.microsoft.com/office/drawing/2014/main" xmlns="" id="{73A8F9EB-7CF9-4230-B51B-E885E9500A07}"/>
              </a:ext>
            </a:extLst>
          </p:cNvPr>
          <p:cNvSpPr/>
          <p:nvPr/>
        </p:nvSpPr>
        <p:spPr>
          <a:xfrm>
            <a:off x="201513" y="1395964"/>
            <a:ext cx="2372673" cy="30469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u="sng" dirty="0">
                <a:solidFill>
                  <a:srgbClr val="202A43"/>
                </a:solidFill>
              </a:rPr>
              <a:t>H.R.2508</a:t>
            </a:r>
          </a:p>
          <a:p>
            <a:pPr algn="ctr"/>
            <a:r>
              <a:rPr lang="en-US" sz="1600" b="1" dirty="0">
                <a:solidFill>
                  <a:srgbClr val="202A43"/>
                </a:solidFill>
              </a:rPr>
              <a:t>Better Respiration through Expanding Access to Tele-Health Act</a:t>
            </a:r>
          </a:p>
          <a:p>
            <a:pPr algn="ctr"/>
            <a:r>
              <a:rPr lang="en-US" sz="1600" dirty="0"/>
              <a:t>provide for a pilot program to include respiratory therapists as telehealth practitioners under the Medicare program</a:t>
            </a:r>
          </a:p>
          <a:p>
            <a:pPr algn="ctr"/>
            <a:r>
              <a:rPr lang="en-US" sz="1600" i="1" dirty="0">
                <a:solidFill>
                  <a:schemeClr val="tx2"/>
                </a:solidFill>
              </a:rPr>
              <a:t>(introduced, referred to committees)</a:t>
            </a:r>
            <a:endParaRPr lang="en-US" sz="1600" i="0" dirty="0">
              <a:solidFill>
                <a:srgbClr val="202A43"/>
              </a:solidFill>
              <a:effectLst/>
            </a:endParaRPr>
          </a:p>
        </p:txBody>
      </p:sp>
    </p:spTree>
    <p:extLst>
      <p:ext uri="{BB962C8B-B14F-4D97-AF65-F5344CB8AC3E}">
        <p14:creationId xmlns:p14="http://schemas.microsoft.com/office/powerpoint/2010/main" val="115768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E8569F24-64A6-42B3-8081-AB9383ADC975}"/>
              </a:ext>
            </a:extLst>
          </p:cNvPr>
          <p:cNvSpPr>
            <a:spLocks noGrp="1"/>
          </p:cNvSpPr>
          <p:nvPr>
            <p:ph type="title"/>
          </p:nvPr>
        </p:nvSpPr>
        <p:spPr>
          <a:xfrm>
            <a:off x="457200" y="206375"/>
            <a:ext cx="8229600" cy="857250"/>
          </a:xfrm>
        </p:spPr>
        <p:txBody>
          <a:bodyPr/>
          <a:lstStyle/>
          <a:p>
            <a:pPr algn="ctr"/>
            <a:r>
              <a:rPr lang="en-US" dirty="0"/>
              <a:t>Pending Telehealth Legislation</a:t>
            </a:r>
          </a:p>
        </p:txBody>
      </p:sp>
      <p:sp>
        <p:nvSpPr>
          <p:cNvPr id="5" name="Rectangle 4">
            <a:extLst>
              <a:ext uri="{FF2B5EF4-FFF2-40B4-BE49-F238E27FC236}">
                <a16:creationId xmlns:a16="http://schemas.microsoft.com/office/drawing/2014/main" xmlns="" id="{1F265FCC-335E-4497-93B7-E62D992420AE}"/>
              </a:ext>
            </a:extLst>
          </p:cNvPr>
          <p:cNvSpPr/>
          <p:nvPr/>
        </p:nvSpPr>
        <p:spPr>
          <a:xfrm>
            <a:off x="3319033" y="1385224"/>
            <a:ext cx="2505933" cy="329320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00" u="sng" dirty="0">
                <a:solidFill>
                  <a:srgbClr val="202A43"/>
                </a:solidFill>
              </a:rPr>
              <a:t>H.R.5201</a:t>
            </a:r>
          </a:p>
          <a:p>
            <a:pPr algn="ctr"/>
            <a:r>
              <a:rPr lang="en-US" sz="1600" b="1" dirty="0">
                <a:solidFill>
                  <a:srgbClr val="202A43"/>
                </a:solidFill>
              </a:rPr>
              <a:t>Tele-Mental Health Expansion Act</a:t>
            </a:r>
          </a:p>
          <a:p>
            <a:pPr algn="ctr"/>
            <a:r>
              <a:rPr lang="en-US" sz="1600" dirty="0"/>
              <a:t>Defines mental health services that can be offered via telehealth.  Also adds the home of the patient as an approved originating site, as well as ensures no fee shall be imposed for a visit originating from a patient’s home </a:t>
            </a:r>
            <a:r>
              <a:rPr lang="en-US" sz="1600" i="1" dirty="0">
                <a:solidFill>
                  <a:schemeClr val="tx2"/>
                </a:solidFill>
              </a:rPr>
              <a:t>(introduced, referred to committees)</a:t>
            </a:r>
          </a:p>
        </p:txBody>
      </p:sp>
      <p:sp>
        <p:nvSpPr>
          <p:cNvPr id="6" name="Rectangle 5">
            <a:extLst>
              <a:ext uri="{FF2B5EF4-FFF2-40B4-BE49-F238E27FC236}">
                <a16:creationId xmlns:a16="http://schemas.microsoft.com/office/drawing/2014/main" xmlns="" id="{7646702B-0E3E-40C4-854B-7374BA009EE6}"/>
              </a:ext>
            </a:extLst>
          </p:cNvPr>
          <p:cNvSpPr/>
          <p:nvPr/>
        </p:nvSpPr>
        <p:spPr>
          <a:xfrm>
            <a:off x="457200" y="1397695"/>
            <a:ext cx="2505933" cy="18158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u="sng" dirty="0">
                <a:solidFill>
                  <a:srgbClr val="202A43"/>
                </a:solidFill>
              </a:rPr>
              <a:t>S.2020</a:t>
            </a:r>
          </a:p>
          <a:p>
            <a:pPr algn="ctr"/>
            <a:r>
              <a:rPr lang="en-US" sz="1600" b="1" dirty="0">
                <a:solidFill>
                  <a:srgbClr val="202A43"/>
                </a:solidFill>
              </a:rPr>
              <a:t>SEE MORE Act</a:t>
            </a:r>
          </a:p>
          <a:p>
            <a:pPr algn="ctr"/>
            <a:r>
              <a:rPr lang="en-US" sz="1600" dirty="0"/>
              <a:t>Looks to expand the use of telehealth services for remote imaging for chronic eye disease </a:t>
            </a:r>
            <a:r>
              <a:rPr lang="en-US" sz="1600" i="1" dirty="0">
                <a:solidFill>
                  <a:schemeClr val="tx2"/>
                </a:solidFill>
              </a:rPr>
              <a:t>(introduced, referred to committees)</a:t>
            </a:r>
          </a:p>
        </p:txBody>
      </p:sp>
      <p:sp>
        <p:nvSpPr>
          <p:cNvPr id="7" name="Rectangle 6">
            <a:extLst>
              <a:ext uri="{FF2B5EF4-FFF2-40B4-BE49-F238E27FC236}">
                <a16:creationId xmlns:a16="http://schemas.microsoft.com/office/drawing/2014/main" xmlns="" id="{2FFDE9E7-8AC2-49A8-8625-BE5F9F42A507}"/>
              </a:ext>
            </a:extLst>
          </p:cNvPr>
          <p:cNvSpPr/>
          <p:nvPr/>
        </p:nvSpPr>
        <p:spPr>
          <a:xfrm>
            <a:off x="6180867" y="1400486"/>
            <a:ext cx="2505933" cy="18158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u="sng" dirty="0"/>
              <a:t>H.R.4932 (&amp; S. 2741)</a:t>
            </a:r>
          </a:p>
          <a:p>
            <a:pPr algn="ctr"/>
            <a:r>
              <a:rPr lang="en-US" sz="1600" b="1" dirty="0"/>
              <a:t>CONNECT for Health Act of 2019</a:t>
            </a:r>
          </a:p>
          <a:p>
            <a:pPr algn="ctr"/>
            <a:r>
              <a:rPr lang="en-US" sz="1600" dirty="0">
                <a:solidFill>
                  <a:srgbClr val="333333"/>
                </a:solidFill>
              </a:rPr>
              <a:t>expand access to numerous different telehealth services</a:t>
            </a:r>
          </a:p>
          <a:p>
            <a:pPr algn="ctr"/>
            <a:r>
              <a:rPr lang="en-US" sz="1600" i="1" dirty="0">
                <a:solidFill>
                  <a:schemeClr val="tx2"/>
                </a:solidFill>
              </a:rPr>
              <a:t>(introduced, referred to committees)</a:t>
            </a:r>
            <a:endParaRPr lang="en-US" sz="1600" dirty="0"/>
          </a:p>
        </p:txBody>
      </p:sp>
    </p:spTree>
    <p:extLst>
      <p:ext uri="{BB962C8B-B14F-4D97-AF65-F5344CB8AC3E}">
        <p14:creationId xmlns:p14="http://schemas.microsoft.com/office/powerpoint/2010/main" val="121682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DDB233A7-8F80-4955-A812-AB1A4F110020}"/>
              </a:ext>
            </a:extLst>
          </p:cNvPr>
          <p:cNvGraphicFramePr>
            <a:graphicFrameLocks noGrp="1"/>
          </p:cNvGraphicFramePr>
          <p:nvPr>
            <p:ph idx="1"/>
            <p:extLst>
              <p:ext uri="{D42A27DB-BD31-4B8C-83A1-F6EECF244321}">
                <p14:modId xmlns:p14="http://schemas.microsoft.com/office/powerpoint/2010/main" val="2665921299"/>
              </p:ext>
            </p:extLst>
          </p:nvPr>
        </p:nvGraphicFramePr>
        <p:xfrm>
          <a:off x="1678205" y="1283289"/>
          <a:ext cx="5787589" cy="3263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969CE913-1FF4-44EA-B9E9-946C3F49B6E8}"/>
              </a:ext>
            </a:extLst>
          </p:cNvPr>
          <p:cNvSpPr>
            <a:spLocks noGrp="1"/>
          </p:cNvSpPr>
          <p:nvPr>
            <p:ph type="title"/>
          </p:nvPr>
        </p:nvSpPr>
        <p:spPr>
          <a:xfrm>
            <a:off x="457200" y="106305"/>
            <a:ext cx="8229600" cy="1020444"/>
          </a:xfrm>
        </p:spPr>
        <p:txBody>
          <a:bodyPr>
            <a:normAutofit fontScale="90000"/>
          </a:bodyPr>
          <a:lstStyle/>
          <a:p>
            <a:pPr algn="ctr"/>
            <a:r>
              <a:rPr lang="en-US" dirty="0"/>
              <a:t>Future Considerations for Telehealth Expansion</a:t>
            </a:r>
          </a:p>
        </p:txBody>
      </p:sp>
    </p:spTree>
    <p:extLst>
      <p:ext uri="{BB962C8B-B14F-4D97-AF65-F5344CB8AC3E}">
        <p14:creationId xmlns:p14="http://schemas.microsoft.com/office/powerpoint/2010/main" val="20825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23265">
            <a:off x="348531" y="1579146"/>
            <a:ext cx="1980137" cy="198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8733">
            <a:off x="6117394" y="1885804"/>
            <a:ext cx="27051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004302" y="1945808"/>
            <a:ext cx="3135395" cy="1659787"/>
          </a:xfrm>
        </p:spPr>
        <p:style>
          <a:lnRef idx="3">
            <a:schemeClr val="lt1"/>
          </a:lnRef>
          <a:fillRef idx="1">
            <a:schemeClr val="accent6"/>
          </a:fillRef>
          <a:effectRef idx="1">
            <a:schemeClr val="accent6"/>
          </a:effectRef>
          <a:fontRef idx="minor">
            <a:schemeClr val="lt1"/>
          </a:fontRef>
        </p:style>
        <p:txBody>
          <a:bodyPr anchor="ctr">
            <a:normAutofit lnSpcReduction="10000"/>
          </a:bodyPr>
          <a:lstStyle/>
          <a:p>
            <a:pPr marL="0" indent="0" algn="ctr">
              <a:buNone/>
            </a:pPr>
            <a:endParaRPr lang="en-US" dirty="0"/>
          </a:p>
          <a:p>
            <a:pPr marL="0" indent="0" algn="ctr">
              <a:buNone/>
            </a:pPr>
            <a:r>
              <a:rPr lang="en-US" dirty="0"/>
              <a:t>Thank you and</a:t>
            </a:r>
          </a:p>
          <a:p>
            <a:pPr marL="0" indent="0" algn="ctr">
              <a:buNone/>
            </a:pPr>
            <a:r>
              <a:rPr lang="en-US" dirty="0"/>
              <a:t>Go Gators!</a:t>
            </a:r>
          </a:p>
          <a:p>
            <a:pPr marL="0" indent="0">
              <a:buNone/>
            </a:pPr>
            <a:endParaRPr lang="en-US" dirty="0"/>
          </a:p>
        </p:txBody>
      </p:sp>
      <p:sp>
        <p:nvSpPr>
          <p:cNvPr id="3" name="Title 2"/>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346996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152A4AC-8E2B-42EC-89C9-4370E7B6F723}"/>
              </a:ext>
            </a:extLst>
          </p:cNvPr>
          <p:cNvSpPr>
            <a:spLocks noGrp="1"/>
          </p:cNvSpPr>
          <p:nvPr>
            <p:ph idx="1"/>
          </p:nvPr>
        </p:nvSpPr>
        <p:spPr/>
        <p:txBody>
          <a:bodyPr>
            <a:normAutofit fontScale="47500" lnSpcReduction="20000"/>
          </a:bodyPr>
          <a:lstStyle/>
          <a:p>
            <a:pPr marL="0" indent="0">
              <a:buNone/>
            </a:pPr>
            <a:endParaRPr lang="en-US" sz="1300" dirty="0"/>
          </a:p>
          <a:p>
            <a:pPr marL="0" indent="0">
              <a:buNone/>
            </a:pPr>
            <a:r>
              <a:rPr lang="en-US" sz="1300" dirty="0"/>
              <a:t>Affairs, O. of P. and I. (n.d.). VA Expands Telehealth by Allowing Health Care Providers to Treat Patients Across State Lines [News].  </a:t>
            </a:r>
            <a:r>
              <a:rPr lang="en-US" sz="1300" dirty="0">
                <a:hlinkClick r:id="rId2"/>
              </a:rPr>
              <a:t>https://www.va.gov/opa/pressrel/pressrelease.cfm?id=4054</a:t>
            </a:r>
            <a:endParaRPr lang="en-US" sz="1300" dirty="0"/>
          </a:p>
          <a:p>
            <a:pPr marL="0" indent="0">
              <a:buNone/>
            </a:pPr>
            <a:endParaRPr lang="en-US" sz="1300" dirty="0"/>
          </a:p>
          <a:p>
            <a:pPr marL="0" indent="0">
              <a:buNone/>
            </a:pPr>
            <a:r>
              <a:rPr lang="en-US" sz="1300" dirty="0"/>
              <a:t>American Telemedicine Association. (2018). ATA Members - ATA Main. Retrieved from </a:t>
            </a:r>
            <a:r>
              <a:rPr lang="en-US" sz="1300" dirty="0">
                <a:hlinkClick r:id="rId3"/>
              </a:rPr>
              <a:t>http://www.americantelemed.org/main/membership/ata-members</a:t>
            </a:r>
            <a:endParaRPr lang="en-US" sz="1300" dirty="0"/>
          </a:p>
          <a:p>
            <a:pPr marL="0" indent="0">
              <a:buNone/>
            </a:pPr>
            <a:endParaRPr lang="en-US" sz="1300" dirty="0"/>
          </a:p>
          <a:p>
            <a:pPr marL="0" indent="0">
              <a:buNone/>
            </a:pPr>
            <a:r>
              <a:rPr lang="en-US" sz="1000" dirty="0" err="1"/>
              <a:t>Bashshur</a:t>
            </a:r>
            <a:r>
              <a:rPr lang="en-US" sz="1000" dirty="0"/>
              <a:t>, R., &amp; Shannon, G. (2010). History of Telemedicine: Evolution, Context, and Transformation. </a:t>
            </a:r>
            <a:r>
              <a:rPr lang="en-US" sz="1000" i="1" dirty="0"/>
              <a:t>Healthcare Informatics Research</a:t>
            </a:r>
            <a:r>
              <a:rPr lang="en-US" sz="1000" dirty="0"/>
              <a:t>, </a:t>
            </a:r>
            <a:r>
              <a:rPr lang="en-US" sz="1000" i="1" dirty="0"/>
              <a:t>16</a:t>
            </a:r>
            <a:r>
              <a:rPr lang="en-US" sz="1000" dirty="0"/>
              <a:t>(1), 65–66. </a:t>
            </a:r>
            <a:r>
              <a:rPr lang="en-US" sz="1000" dirty="0">
                <a:hlinkClick r:id="rId4"/>
              </a:rPr>
              <a:t>https://doi.org/10.4258/hir.2010.16.1.65</a:t>
            </a:r>
            <a:endParaRPr lang="en-US" sz="1000" dirty="0"/>
          </a:p>
          <a:p>
            <a:pPr marL="0" indent="0">
              <a:buNone/>
            </a:pPr>
            <a:endParaRPr lang="en-US" sz="1300" dirty="0"/>
          </a:p>
          <a:p>
            <a:pPr marL="0" indent="0">
              <a:buNone/>
            </a:pPr>
            <a:r>
              <a:rPr lang="en-US" sz="1300" dirty="0" err="1"/>
              <a:t>Cassey</a:t>
            </a:r>
            <a:r>
              <a:rPr lang="en-US" sz="1300" dirty="0"/>
              <a:t>, M. Z. (2007). Building a case for using technology: health literacy and patient education. </a:t>
            </a:r>
            <a:r>
              <a:rPr lang="en-US" sz="1300" i="1" dirty="0"/>
              <a:t>Nursing Economic$</a:t>
            </a:r>
            <a:r>
              <a:rPr lang="en-US" sz="1300" dirty="0"/>
              <a:t>, </a:t>
            </a:r>
            <a:r>
              <a:rPr lang="en-US" sz="1300" i="1" dirty="0"/>
              <a:t>25</a:t>
            </a:r>
            <a:r>
              <a:rPr lang="en-US" sz="1300" dirty="0"/>
              <a:t>(3), 186–188.</a:t>
            </a:r>
          </a:p>
          <a:p>
            <a:pPr marL="0" indent="0">
              <a:buNone/>
            </a:pPr>
            <a:endParaRPr lang="en-US" sz="1300" dirty="0"/>
          </a:p>
          <a:p>
            <a:pPr marL="0" indent="0">
              <a:buNone/>
            </a:pPr>
            <a:r>
              <a:rPr lang="en-US" sz="1300" dirty="0"/>
              <a:t>Cranford, L. (2017, June 23). Barriers to Telemedicine are Falling. Why Aren’t More Patients Engaging? Retrieved from </a:t>
            </a:r>
            <a:r>
              <a:rPr lang="en-US" sz="1300" dirty="0">
                <a:hlinkClick r:id="rId5"/>
              </a:rPr>
              <a:t>https://chironhealth.com/blog/barriers-telemedicine-falling-arent-patients-engaging/</a:t>
            </a:r>
            <a:endParaRPr lang="en-US" sz="1300" dirty="0"/>
          </a:p>
          <a:p>
            <a:pPr marL="0" indent="0">
              <a:buNone/>
            </a:pPr>
            <a:endParaRPr lang="en-US" sz="1300" dirty="0"/>
          </a:p>
          <a:p>
            <a:pPr marL="0" indent="0">
              <a:buNone/>
            </a:pPr>
            <a:r>
              <a:rPr lang="en-US" sz="1300" dirty="0"/>
              <a:t>Davis, J. (2017, November 8). It’s unanimous: House passes bill to let VA providers cross state lines for telemedicine. Retrieved from </a:t>
            </a:r>
            <a:r>
              <a:rPr lang="en-US" sz="1300" dirty="0">
                <a:hlinkClick r:id="rId6"/>
              </a:rPr>
              <a:t>https://www.healthcareitnews.com/news/its-unanimous-house-passes-bill-let-va-providers-cross-state-lines-telemedicine</a:t>
            </a:r>
            <a:endParaRPr lang="en-US" sz="1300" dirty="0"/>
          </a:p>
          <a:p>
            <a:pPr marL="0" indent="0">
              <a:buNone/>
            </a:pPr>
            <a:endParaRPr lang="en-US" sz="1300" dirty="0"/>
          </a:p>
          <a:p>
            <a:pPr marL="0" indent="0">
              <a:buNone/>
            </a:pPr>
            <a:r>
              <a:rPr lang="en-US" sz="1300" dirty="0"/>
              <a:t>de la Torre-</a:t>
            </a:r>
            <a:r>
              <a:rPr lang="en-US" sz="1300" dirty="0" err="1"/>
              <a:t>Díez</a:t>
            </a:r>
            <a:r>
              <a:rPr lang="en-US" sz="1300" dirty="0"/>
              <a:t>, I., </a:t>
            </a:r>
            <a:r>
              <a:rPr lang="en-US" sz="1300" dirty="0" err="1"/>
              <a:t>López</a:t>
            </a:r>
            <a:r>
              <a:rPr lang="en-US" sz="1300" dirty="0"/>
              <a:t>-Coronado, M., </a:t>
            </a:r>
            <a:r>
              <a:rPr lang="en-US" sz="1300" dirty="0" err="1"/>
              <a:t>Vaca</a:t>
            </a:r>
            <a:r>
              <a:rPr lang="en-US" sz="1300" dirty="0"/>
              <a:t>, C., </a:t>
            </a:r>
            <a:r>
              <a:rPr lang="en-US" sz="1300" dirty="0" err="1"/>
              <a:t>Aguado</a:t>
            </a:r>
            <a:r>
              <a:rPr lang="en-US" sz="1300" dirty="0"/>
              <a:t>, J. S., &amp; de Castro, C. (2014). Cost-Utility and Cost-Effectiveness Studies of Telemedicine, Electronic, and Mobile Health Systems in the Literature: A Systematic Review. </a:t>
            </a:r>
            <a:r>
              <a:rPr lang="en-US" sz="1300" i="1" dirty="0"/>
              <a:t>Telemedicine and E-Health</a:t>
            </a:r>
            <a:r>
              <a:rPr lang="en-US" sz="1300" dirty="0"/>
              <a:t>, </a:t>
            </a:r>
            <a:r>
              <a:rPr lang="en-US" sz="1300" i="1" dirty="0"/>
              <a:t>21</a:t>
            </a:r>
            <a:r>
              <a:rPr lang="en-US" sz="1300" dirty="0"/>
              <a:t>(2), 81–85. </a:t>
            </a:r>
            <a:r>
              <a:rPr lang="en-US" sz="1300" dirty="0">
                <a:hlinkClick r:id="rId7"/>
              </a:rPr>
              <a:t>https://doi.org/10.1089/tmj.2014.0053</a:t>
            </a:r>
            <a:endParaRPr lang="en-US" sz="1300" dirty="0"/>
          </a:p>
          <a:p>
            <a:pPr marL="0" indent="0">
              <a:buNone/>
            </a:pPr>
            <a:endParaRPr lang="en-US" sz="1300" dirty="0"/>
          </a:p>
          <a:p>
            <a:pPr marL="0" indent="0">
              <a:buNone/>
            </a:pPr>
            <a:r>
              <a:rPr lang="en-US" sz="1300" dirty="0" err="1"/>
              <a:t>Dizon</a:t>
            </a:r>
            <a:r>
              <a:rPr lang="en-US" sz="1300" dirty="0"/>
              <a:t>, R. (2018, August 21). CMS Proposes to Expand Telehealth Reimbursement Among Some ACOs. Retrieved October 1, 2018, from </a:t>
            </a:r>
            <a:r>
              <a:rPr lang="en-US" sz="1300" dirty="0">
                <a:hlinkClick r:id="rId8"/>
              </a:rPr>
              <a:t>https://www.telehealthresourcecenter.org/cms-proposes-to-expand-telehealth-reimbursement-among-some-acos/</a:t>
            </a:r>
            <a:endParaRPr lang="en-US" sz="1300" dirty="0"/>
          </a:p>
          <a:p>
            <a:pPr marL="0" indent="0">
              <a:buNone/>
            </a:pPr>
            <a:endParaRPr lang="en-US" sz="1300" dirty="0"/>
          </a:p>
          <a:p>
            <a:pPr marL="0" indent="0">
              <a:buNone/>
            </a:pPr>
            <a:r>
              <a:rPr lang="en-US" sz="1300" dirty="0" err="1"/>
              <a:t>Fatehi</a:t>
            </a:r>
            <a:r>
              <a:rPr lang="en-US" sz="1300" dirty="0"/>
              <a:t>, F., &amp; Wootton, R. (2012). Telemedicine, telehealth or e-health? A bibliometric analysis of the trends in the use of these terms. </a:t>
            </a:r>
            <a:r>
              <a:rPr lang="en-US" sz="1300" i="1" dirty="0"/>
              <a:t>Journal of Telemedicine and Telecare</a:t>
            </a:r>
            <a:r>
              <a:rPr lang="en-US" sz="1300" dirty="0"/>
              <a:t>, </a:t>
            </a:r>
            <a:r>
              <a:rPr lang="en-US" sz="1300" i="1" dirty="0"/>
              <a:t>18</a:t>
            </a:r>
            <a:r>
              <a:rPr lang="en-US" sz="1300" dirty="0"/>
              <a:t>(8), 460–464. </a:t>
            </a:r>
            <a:r>
              <a:rPr lang="en-US" sz="1300" dirty="0">
                <a:hlinkClick r:id="rId9"/>
              </a:rPr>
              <a:t>https://doi.org/10.1258/jtt.2012.gth108</a:t>
            </a:r>
            <a:endParaRPr lang="en-US" sz="1300" dirty="0"/>
          </a:p>
          <a:p>
            <a:pPr marL="0" indent="0">
              <a:buNone/>
            </a:pPr>
            <a:endParaRPr lang="en-US" sz="1300" dirty="0"/>
          </a:p>
          <a:p>
            <a:pPr marL="0" indent="0">
              <a:buNone/>
            </a:pPr>
            <a:r>
              <a:rPr lang="en-US" sz="1300" dirty="0"/>
              <a:t>Greenwald, P. W., Hsu, H., &amp; Sharma, R. (2018). Planning for Future Disasters: Telemedicine as a Resource. </a:t>
            </a:r>
            <a:r>
              <a:rPr lang="en-US" sz="1300" i="1" dirty="0"/>
              <a:t>Annals of Emergency Medicine</a:t>
            </a:r>
            <a:r>
              <a:rPr lang="en-US" sz="1300" dirty="0"/>
              <a:t>, </a:t>
            </a:r>
            <a:r>
              <a:rPr lang="en-US" sz="1300" i="1" dirty="0"/>
              <a:t>71</a:t>
            </a:r>
            <a:r>
              <a:rPr lang="en-US" sz="1300" dirty="0"/>
              <a:t>(3), 435–436. </a:t>
            </a:r>
            <a:r>
              <a:rPr lang="en-US" sz="1300" dirty="0">
                <a:hlinkClick r:id="rId10"/>
              </a:rPr>
              <a:t>https://doi.org/10.1016/j.annemergmed.2017.10.031</a:t>
            </a:r>
            <a:endParaRPr lang="en-US" sz="1300" dirty="0"/>
          </a:p>
          <a:p>
            <a:pPr marL="0" indent="0">
              <a:buNone/>
            </a:pPr>
            <a:endParaRPr lang="en-US" sz="1300" dirty="0"/>
          </a:p>
          <a:p>
            <a:pPr marL="0" indent="0">
              <a:buNone/>
            </a:pPr>
            <a:r>
              <a:rPr lang="en-US" sz="1300" dirty="0" err="1"/>
              <a:t>Heinzelmann</a:t>
            </a:r>
            <a:r>
              <a:rPr lang="en-US" sz="1300" dirty="0"/>
              <a:t>, P. J., </a:t>
            </a:r>
            <a:r>
              <a:rPr lang="en-US" sz="1300" dirty="0" err="1"/>
              <a:t>Lugn</a:t>
            </a:r>
            <a:r>
              <a:rPr lang="en-US" sz="1300" dirty="0"/>
              <a:t>, N. E., &amp; </a:t>
            </a:r>
            <a:r>
              <a:rPr lang="en-US" sz="1300" dirty="0" err="1"/>
              <a:t>Kvedar</a:t>
            </a:r>
            <a:r>
              <a:rPr lang="en-US" sz="1300" dirty="0"/>
              <a:t>, J. C. (2005). Telemedicine in the future. </a:t>
            </a:r>
            <a:r>
              <a:rPr lang="en-US" sz="1300" i="1" dirty="0"/>
              <a:t>Journal of Telemedicine and Telecare</a:t>
            </a:r>
            <a:r>
              <a:rPr lang="en-US" sz="1300" dirty="0"/>
              <a:t>, </a:t>
            </a:r>
            <a:r>
              <a:rPr lang="en-US" sz="1300" i="1" dirty="0"/>
              <a:t>11</a:t>
            </a:r>
            <a:r>
              <a:rPr lang="en-US" sz="1300" dirty="0"/>
              <a:t>(8), 384–390. </a:t>
            </a:r>
            <a:r>
              <a:rPr lang="en-US" sz="1300" dirty="0">
                <a:hlinkClick r:id="rId11"/>
              </a:rPr>
              <a:t>https://doi.org/10.1177/1357633X0501100802</a:t>
            </a:r>
            <a:endParaRPr lang="en-US" sz="1300" dirty="0"/>
          </a:p>
          <a:p>
            <a:pPr marL="0" indent="0">
              <a:buNone/>
            </a:pPr>
            <a:endParaRPr lang="en-US" sz="1300" dirty="0"/>
          </a:p>
          <a:p>
            <a:pPr marL="0" indent="0">
              <a:buNone/>
            </a:pPr>
            <a:r>
              <a:rPr lang="en-US" sz="1300" dirty="0"/>
              <a:t>Institute of Medicine Committee on Evaluating Clinical Applications of Telemedicine, &amp; Field, M. J. (1996). </a:t>
            </a:r>
            <a:r>
              <a:rPr lang="en-US" sz="1300" i="1" dirty="0"/>
              <a:t>Evolution and Current Applications of Telemedicine</a:t>
            </a:r>
            <a:r>
              <a:rPr lang="en-US" sz="1300" dirty="0"/>
              <a:t>. National Academies Press (US). Retrieved from </a:t>
            </a:r>
            <a:r>
              <a:rPr lang="en-US" sz="1300" dirty="0">
                <a:hlinkClick r:id="rId12"/>
              </a:rPr>
              <a:t>https://www.ncbi.nlm.nih.gov/books/NBK45445/</a:t>
            </a:r>
            <a:endParaRPr lang="en-US" sz="1300" dirty="0"/>
          </a:p>
          <a:p>
            <a:pPr marL="0" indent="0">
              <a:buNone/>
            </a:pPr>
            <a:endParaRPr lang="en-US" sz="1300" dirty="0"/>
          </a:p>
          <a:p>
            <a:pPr marL="0" indent="0">
              <a:buNone/>
            </a:pPr>
            <a:r>
              <a:rPr lang="en-US" sz="1300" dirty="0"/>
              <a:t>Paul, D. L., </a:t>
            </a:r>
            <a:r>
              <a:rPr lang="en-US" sz="1300" dirty="0" err="1"/>
              <a:t>Pearlson</a:t>
            </a:r>
            <a:r>
              <a:rPr lang="en-US" sz="1300" dirty="0"/>
              <a:t>, K. E., &amp; McDaniel, R. R. (1999). Assessing technological barriers to telemedicine: technology-management implications. </a:t>
            </a:r>
            <a:r>
              <a:rPr lang="en-US" sz="1300" i="1" dirty="0"/>
              <a:t>IEEE Transactions on Engineering Management</a:t>
            </a:r>
            <a:r>
              <a:rPr lang="en-US" sz="1300" dirty="0"/>
              <a:t>, </a:t>
            </a:r>
            <a:r>
              <a:rPr lang="en-US" sz="1300" i="1" dirty="0"/>
              <a:t>46</a:t>
            </a:r>
            <a:r>
              <a:rPr lang="en-US" sz="1300" dirty="0"/>
              <a:t>(3), 279–288. </a:t>
            </a:r>
            <a:r>
              <a:rPr lang="en-US" sz="1300" dirty="0">
                <a:hlinkClick r:id="rId13"/>
              </a:rPr>
              <a:t>https://doi.org/10.1109/17.775280</a:t>
            </a:r>
            <a:endParaRPr lang="en-US" sz="1300" dirty="0"/>
          </a:p>
          <a:p>
            <a:pPr marL="0" indent="0">
              <a:buNone/>
            </a:pPr>
            <a:endParaRPr lang="en-US" sz="1300" dirty="0"/>
          </a:p>
          <a:p>
            <a:pPr marL="0" indent="0">
              <a:buNone/>
            </a:pPr>
            <a:r>
              <a:rPr lang="en-US" sz="1300" dirty="0" err="1"/>
              <a:t>Sood</a:t>
            </a:r>
            <a:r>
              <a:rPr lang="en-US" sz="1300" dirty="0"/>
              <a:t>, S., </a:t>
            </a:r>
            <a:r>
              <a:rPr lang="en-US" sz="1300" dirty="0" err="1"/>
              <a:t>Mbarika</a:t>
            </a:r>
            <a:r>
              <a:rPr lang="en-US" sz="1300" dirty="0"/>
              <a:t>, V., </a:t>
            </a:r>
            <a:r>
              <a:rPr lang="en-US" sz="1300" dirty="0" err="1"/>
              <a:t>Jugoo</a:t>
            </a:r>
            <a:r>
              <a:rPr lang="en-US" sz="1300" dirty="0"/>
              <a:t>, S., </a:t>
            </a:r>
            <a:r>
              <a:rPr lang="en-US" sz="1300" dirty="0" err="1"/>
              <a:t>Dookhy</a:t>
            </a:r>
            <a:r>
              <a:rPr lang="en-US" sz="1300" dirty="0"/>
              <a:t>, R., </a:t>
            </a:r>
            <a:r>
              <a:rPr lang="en-US" sz="1300" dirty="0" err="1"/>
              <a:t>Doarn</a:t>
            </a:r>
            <a:r>
              <a:rPr lang="en-US" sz="1300" dirty="0"/>
              <a:t>, C. R., Prakash, N., &amp; Merrell, R. C. (2007). What Is Telemedicine? A Collection of 104 Peer-Reviewed Perspectives and Theoretical Underpinnings. </a:t>
            </a:r>
            <a:r>
              <a:rPr lang="en-US" sz="1300" i="1" dirty="0"/>
              <a:t>Telemedicine and E-Health</a:t>
            </a:r>
            <a:r>
              <a:rPr lang="en-US" sz="1300" dirty="0"/>
              <a:t>, </a:t>
            </a:r>
            <a:r>
              <a:rPr lang="en-US" sz="1300" i="1" dirty="0"/>
              <a:t>13</a:t>
            </a:r>
            <a:r>
              <a:rPr lang="en-US" sz="1300" dirty="0"/>
              <a:t>(5), 573–590. </a:t>
            </a:r>
            <a:r>
              <a:rPr lang="en-US" sz="1300" dirty="0">
                <a:hlinkClick r:id="rId14"/>
              </a:rPr>
              <a:t>https://doi.org/10.1089/tmj.2006.0073</a:t>
            </a:r>
            <a:endParaRPr lang="en-US" sz="1300" dirty="0"/>
          </a:p>
          <a:p>
            <a:pPr marL="0" indent="0">
              <a:buNone/>
            </a:pPr>
            <a:endParaRPr lang="en-US" sz="1300" dirty="0"/>
          </a:p>
          <a:p>
            <a:pPr marL="0" indent="0">
              <a:buNone/>
            </a:pPr>
            <a:r>
              <a:rPr lang="en-US" sz="1300" dirty="0"/>
              <a:t>Thomas, K. (2013, April 18). Three Main Barriers to Telemedicine Implementation. Retrieved from </a:t>
            </a:r>
            <a:r>
              <a:rPr lang="en-US" sz="1300" dirty="0">
                <a:hlinkClick r:id="rId15"/>
              </a:rPr>
              <a:t>https://www.advanced-telehealth.com/main-barriers-telemedicine/</a:t>
            </a:r>
            <a:endParaRPr lang="en-US" sz="1300" dirty="0"/>
          </a:p>
          <a:p>
            <a:pPr marL="0" indent="0">
              <a:buNone/>
            </a:pPr>
            <a:endParaRPr lang="en-US" sz="1100" dirty="0"/>
          </a:p>
          <a:p>
            <a:pPr marL="0" indent="0">
              <a:buNone/>
            </a:pPr>
            <a:endParaRPr lang="en-US" sz="1100" dirty="0"/>
          </a:p>
          <a:p>
            <a:pPr marL="0" indent="0">
              <a:buNone/>
            </a:pPr>
            <a:endParaRPr lang="en-US" sz="1100" dirty="0"/>
          </a:p>
        </p:txBody>
      </p:sp>
      <p:sp>
        <p:nvSpPr>
          <p:cNvPr id="3" name="Title 2">
            <a:extLst>
              <a:ext uri="{FF2B5EF4-FFF2-40B4-BE49-F238E27FC236}">
                <a16:creationId xmlns:a16="http://schemas.microsoft.com/office/drawing/2014/main" xmlns="" id="{0F38DDD1-C4B6-42D8-A0A3-8162C8F2F976}"/>
              </a:ext>
            </a:extLst>
          </p:cNvPr>
          <p:cNvSpPr>
            <a:spLocks noGrp="1"/>
          </p:cNvSpPr>
          <p:nvPr>
            <p:ph type="title"/>
          </p:nvPr>
        </p:nvSpPr>
        <p:spPr/>
        <p:txBody>
          <a:bodyPr>
            <a:normAutofit fontScale="90000"/>
          </a:bodyPr>
          <a:lstStyle/>
          <a:p>
            <a:pPr algn="ctr"/>
            <a:r>
              <a:rPr lang="en-US" sz="6000" dirty="0"/>
              <a:t>References</a:t>
            </a:r>
            <a:endParaRPr lang="en-US" dirty="0"/>
          </a:p>
        </p:txBody>
      </p:sp>
    </p:spTree>
    <p:extLst>
      <p:ext uri="{BB962C8B-B14F-4D97-AF65-F5344CB8AC3E}">
        <p14:creationId xmlns:p14="http://schemas.microsoft.com/office/powerpoint/2010/main" val="32728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4899A53-48AF-4C79-B966-6D92338B3CA2}"/>
              </a:ext>
            </a:extLst>
          </p:cNvPr>
          <p:cNvSpPr>
            <a:spLocks noGrp="1"/>
          </p:cNvSpPr>
          <p:nvPr>
            <p:ph type="title"/>
          </p:nvPr>
        </p:nvSpPr>
        <p:spPr>
          <a:xfrm>
            <a:off x="457200" y="205979"/>
            <a:ext cx="8229600" cy="857250"/>
          </a:xfrm>
          <a:prstGeom prst="rect">
            <a:avLst/>
          </a:prstGeom>
        </p:spPr>
        <p:txBody>
          <a:bodyPr anchor="ctr">
            <a:normAutofit/>
          </a:bodyPr>
          <a:lstStyle/>
          <a:p>
            <a:pPr algn="ctr"/>
            <a:r>
              <a:rPr lang="en-US" dirty="0"/>
              <a:t>Objectives</a:t>
            </a:r>
          </a:p>
        </p:txBody>
      </p:sp>
      <p:graphicFrame>
        <p:nvGraphicFramePr>
          <p:cNvPr id="5" name="Content Placeholder 1">
            <a:extLst>
              <a:ext uri="{FF2B5EF4-FFF2-40B4-BE49-F238E27FC236}">
                <a16:creationId xmlns:a16="http://schemas.microsoft.com/office/drawing/2014/main" xmlns="" id="{A182C908-7648-4D2D-8D11-6A93091971A8}"/>
              </a:ext>
            </a:extLst>
          </p:cNvPr>
          <p:cNvGraphicFramePr>
            <a:graphicFrameLocks noGrp="1"/>
          </p:cNvGraphicFramePr>
          <p:nvPr>
            <p:ph idx="1"/>
            <p:extLst>
              <p:ext uri="{D42A27DB-BD31-4B8C-83A1-F6EECF244321}">
                <p14:modId xmlns:p14="http://schemas.microsoft.com/office/powerpoint/2010/main" val="2595094306"/>
              </p:ext>
            </p:extLst>
          </p:nvPr>
        </p:nvGraphicFramePr>
        <p:xfrm>
          <a:off x="457200" y="2125265"/>
          <a:ext cx="8229600" cy="2245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xmlns="" id="{C3CD01D1-014E-4075-B284-B7FD6354BD34}"/>
              </a:ext>
            </a:extLst>
          </p:cNvPr>
          <p:cNvSpPr/>
          <p:nvPr/>
        </p:nvSpPr>
        <p:spPr>
          <a:xfrm>
            <a:off x="1431187" y="1409581"/>
            <a:ext cx="6281625"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dirty="0">
                <a:solidFill>
                  <a:schemeClr val="tx2"/>
                </a:solidFill>
              </a:rPr>
              <a:t>Through today’s presentation, you will gain an understanding of:</a:t>
            </a:r>
          </a:p>
        </p:txBody>
      </p:sp>
    </p:spTree>
    <p:extLst>
      <p:ext uri="{BB962C8B-B14F-4D97-AF65-F5344CB8AC3E}">
        <p14:creationId xmlns:p14="http://schemas.microsoft.com/office/powerpoint/2010/main" val="85474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A0C707-CFC5-46D1-854E-C49CBEE74651}"/>
              </a:ext>
            </a:extLst>
          </p:cNvPr>
          <p:cNvSpPr>
            <a:spLocks noGrp="1"/>
          </p:cNvSpPr>
          <p:nvPr>
            <p:ph type="title"/>
          </p:nvPr>
        </p:nvSpPr>
        <p:spPr/>
        <p:txBody>
          <a:bodyPr/>
          <a:lstStyle/>
          <a:p>
            <a:pPr algn="ctr"/>
            <a:r>
              <a:rPr lang="en-US" dirty="0"/>
              <a:t>Telehealth Defined</a:t>
            </a:r>
          </a:p>
        </p:txBody>
      </p:sp>
      <p:sp>
        <p:nvSpPr>
          <p:cNvPr id="3" name="Content Placeholder 2">
            <a:extLst>
              <a:ext uri="{FF2B5EF4-FFF2-40B4-BE49-F238E27FC236}">
                <a16:creationId xmlns:a16="http://schemas.microsoft.com/office/drawing/2014/main" xmlns="" id="{7F586535-E672-4973-BB99-592E46E0ED7E}"/>
              </a:ext>
            </a:extLst>
          </p:cNvPr>
          <p:cNvSpPr>
            <a:spLocks noGrp="1"/>
          </p:cNvSpPr>
          <p:nvPr>
            <p:ph idx="1"/>
          </p:nvPr>
        </p:nvSpPr>
        <p:spPr>
          <a:xfrm>
            <a:off x="803892" y="2327609"/>
            <a:ext cx="2949047" cy="488282"/>
          </a:xfrm>
        </p:spPr>
        <p:style>
          <a:lnRef idx="2">
            <a:schemeClr val="accent6">
              <a:shade val="50000"/>
            </a:schemeClr>
          </a:lnRef>
          <a:fillRef idx="1">
            <a:schemeClr val="accent6"/>
          </a:fillRef>
          <a:effectRef idx="0">
            <a:schemeClr val="accent6"/>
          </a:effectRef>
          <a:fontRef idx="minor">
            <a:schemeClr val="lt1"/>
          </a:fontRef>
        </p:style>
        <p:txBody>
          <a:bodyPr anchor="ctr">
            <a:normAutofit fontScale="77500" lnSpcReduction="20000"/>
          </a:bodyPr>
          <a:lstStyle/>
          <a:p>
            <a:pPr marL="0" indent="0" algn="ctr">
              <a:buNone/>
            </a:pPr>
            <a:r>
              <a:rPr lang="en-US" sz="1700" dirty="0"/>
              <a:t>The United States Federal Government defines defines telehealth as: </a:t>
            </a:r>
          </a:p>
        </p:txBody>
      </p:sp>
      <p:sp>
        <p:nvSpPr>
          <p:cNvPr id="11" name="Oval 10">
            <a:extLst>
              <a:ext uri="{FF2B5EF4-FFF2-40B4-BE49-F238E27FC236}">
                <a16:creationId xmlns:a16="http://schemas.microsoft.com/office/drawing/2014/main" xmlns="" id="{00178F8D-32D8-488A-8D64-3A1220E16F24}"/>
              </a:ext>
            </a:extLst>
          </p:cNvPr>
          <p:cNvSpPr/>
          <p:nvPr/>
        </p:nvSpPr>
        <p:spPr>
          <a:xfrm>
            <a:off x="803894" y="2899211"/>
            <a:ext cx="2949046" cy="171313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i="1" dirty="0"/>
              <a:t>the use of electronic information and telecommunication technologies to support long-distance clinical health care, patient and professional health-related education, public health, and health administration</a:t>
            </a:r>
          </a:p>
        </p:txBody>
      </p:sp>
      <p:sp>
        <p:nvSpPr>
          <p:cNvPr id="5" name="Oval 4">
            <a:extLst>
              <a:ext uri="{FF2B5EF4-FFF2-40B4-BE49-F238E27FC236}">
                <a16:creationId xmlns:a16="http://schemas.microsoft.com/office/drawing/2014/main" xmlns="" id="{AD50D196-33DB-4814-AB90-A949B1522C2C}"/>
              </a:ext>
            </a:extLst>
          </p:cNvPr>
          <p:cNvSpPr/>
          <p:nvPr/>
        </p:nvSpPr>
        <p:spPr>
          <a:xfrm>
            <a:off x="5241289" y="2899212"/>
            <a:ext cx="2949048" cy="171313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i="1" dirty="0"/>
              <a:t>the use of synchronous (real-time information sharing) or asynchronous (relay of information with lag time) telecommunications technology by a telehealth provider to provide health care services</a:t>
            </a:r>
            <a:endParaRPr lang="en-US" sz="1050" i="1" dirty="0"/>
          </a:p>
        </p:txBody>
      </p:sp>
      <p:sp>
        <p:nvSpPr>
          <p:cNvPr id="6" name="Content Placeholder 2">
            <a:extLst>
              <a:ext uri="{FF2B5EF4-FFF2-40B4-BE49-F238E27FC236}">
                <a16:creationId xmlns:a16="http://schemas.microsoft.com/office/drawing/2014/main" xmlns="" id="{B369AD9E-7914-40E2-B5E2-59AD372886D8}"/>
              </a:ext>
            </a:extLst>
          </p:cNvPr>
          <p:cNvSpPr txBox="1">
            <a:spLocks/>
          </p:cNvSpPr>
          <p:nvPr/>
        </p:nvSpPr>
        <p:spPr>
          <a:xfrm>
            <a:off x="5241289" y="2328414"/>
            <a:ext cx="2937954" cy="4922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b="0" i="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b="0" i="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b="0" i="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a:buNone/>
            </a:pPr>
            <a:r>
              <a:rPr lang="en-US" sz="1300" dirty="0"/>
              <a:t>The State of Florida Department of Health defines defines telehealth as: </a:t>
            </a:r>
          </a:p>
        </p:txBody>
      </p:sp>
      <p:sp>
        <p:nvSpPr>
          <p:cNvPr id="4" name="TextBox 3">
            <a:extLst>
              <a:ext uri="{FF2B5EF4-FFF2-40B4-BE49-F238E27FC236}">
                <a16:creationId xmlns:a16="http://schemas.microsoft.com/office/drawing/2014/main" xmlns="" id="{24A6C710-1B3E-4398-97DE-E41433B1738E}"/>
              </a:ext>
            </a:extLst>
          </p:cNvPr>
          <p:cNvSpPr txBox="1"/>
          <p:nvPr/>
        </p:nvSpPr>
        <p:spPr>
          <a:xfrm>
            <a:off x="2380189" y="1275953"/>
            <a:ext cx="4383622" cy="954107"/>
          </a:xfrm>
          <a:prstGeom prst="rect">
            <a:avLst/>
          </a:prstGeom>
          <a:noFill/>
        </p:spPr>
        <p:txBody>
          <a:bodyPr wrap="square" rtlCol="0">
            <a:spAutoFit/>
          </a:bodyPr>
          <a:lstStyle/>
          <a:p>
            <a:r>
              <a:rPr lang="en-US" sz="2800" b="1" dirty="0"/>
              <a:t>Q: </a:t>
            </a:r>
            <a:r>
              <a:rPr lang="en-US" sz="2800" i="1" dirty="0"/>
              <a:t>What is Telehealth?</a:t>
            </a:r>
          </a:p>
          <a:p>
            <a:r>
              <a:rPr lang="en-US" sz="2800" b="1" dirty="0"/>
              <a:t>A: </a:t>
            </a:r>
            <a:r>
              <a:rPr lang="en-US" sz="2800" i="1" dirty="0"/>
              <a:t>Depends on who you ask.</a:t>
            </a:r>
          </a:p>
        </p:txBody>
      </p:sp>
    </p:spTree>
    <p:extLst>
      <p:ext uri="{BB962C8B-B14F-4D97-AF65-F5344CB8AC3E}">
        <p14:creationId xmlns:p14="http://schemas.microsoft.com/office/powerpoint/2010/main" val="30847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3999446C-3E65-4B5B-B76B-C782810DC5CE}"/>
              </a:ext>
            </a:extLst>
          </p:cNvPr>
          <p:cNvGraphicFramePr>
            <a:graphicFrameLocks noGrp="1"/>
          </p:cNvGraphicFramePr>
          <p:nvPr>
            <p:ph idx="1"/>
            <p:extLst>
              <p:ext uri="{D42A27DB-BD31-4B8C-83A1-F6EECF244321}">
                <p14:modId xmlns:p14="http://schemas.microsoft.com/office/powerpoint/2010/main" val="3124524476"/>
              </p:ext>
            </p:extLst>
          </p:nvPr>
        </p:nvGraphicFramePr>
        <p:xfrm>
          <a:off x="2045314" y="1928102"/>
          <a:ext cx="5053371" cy="300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0B546CF6-EB5D-4302-8248-524024579ED0}"/>
              </a:ext>
            </a:extLst>
          </p:cNvPr>
          <p:cNvSpPr>
            <a:spLocks noGrp="1"/>
          </p:cNvSpPr>
          <p:nvPr>
            <p:ph type="title"/>
          </p:nvPr>
        </p:nvSpPr>
        <p:spPr/>
        <p:txBody>
          <a:bodyPr/>
          <a:lstStyle/>
          <a:p>
            <a:pPr algn="ctr"/>
            <a:r>
              <a:rPr lang="en-US" dirty="0"/>
              <a:t>Uses of Telehealth</a:t>
            </a:r>
          </a:p>
        </p:txBody>
      </p:sp>
      <p:sp>
        <p:nvSpPr>
          <p:cNvPr id="7" name="TextBox 6">
            <a:extLst>
              <a:ext uri="{FF2B5EF4-FFF2-40B4-BE49-F238E27FC236}">
                <a16:creationId xmlns:a16="http://schemas.microsoft.com/office/drawing/2014/main" xmlns="" id="{EC6C301B-520E-4A72-8A43-47A18D463CA2}"/>
              </a:ext>
            </a:extLst>
          </p:cNvPr>
          <p:cNvSpPr txBox="1"/>
          <p:nvPr/>
        </p:nvSpPr>
        <p:spPr>
          <a:xfrm>
            <a:off x="2502681" y="1291426"/>
            <a:ext cx="4138635"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a:t>Telehealth has four main uses:</a:t>
            </a:r>
          </a:p>
        </p:txBody>
      </p:sp>
    </p:spTree>
    <p:extLst>
      <p:ext uri="{BB962C8B-B14F-4D97-AF65-F5344CB8AC3E}">
        <p14:creationId xmlns:p14="http://schemas.microsoft.com/office/powerpoint/2010/main" val="277829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CA25169-995E-466A-9C0F-60C3EF3380C3}"/>
              </a:ext>
            </a:extLst>
          </p:cNvPr>
          <p:cNvSpPr>
            <a:spLocks noGrp="1"/>
          </p:cNvSpPr>
          <p:nvPr>
            <p:ph type="title"/>
          </p:nvPr>
        </p:nvSpPr>
        <p:spPr>
          <a:xfrm>
            <a:off x="153088" y="114953"/>
            <a:ext cx="8730245" cy="857250"/>
          </a:xfrm>
        </p:spPr>
        <p:txBody>
          <a:bodyPr>
            <a:normAutofit fontScale="90000"/>
          </a:bodyPr>
          <a:lstStyle/>
          <a:p>
            <a:pPr algn="ctr"/>
            <a:r>
              <a:rPr lang="en-US" dirty="0"/>
              <a:t>Hierarchy of Communication Technology in Healthcare</a:t>
            </a:r>
          </a:p>
        </p:txBody>
      </p:sp>
      <p:graphicFrame>
        <p:nvGraphicFramePr>
          <p:cNvPr id="5" name="Content Placeholder 4">
            <a:extLst>
              <a:ext uri="{FF2B5EF4-FFF2-40B4-BE49-F238E27FC236}">
                <a16:creationId xmlns:a16="http://schemas.microsoft.com/office/drawing/2014/main" xmlns="" id="{BFFF2040-83AA-49EC-9486-61E7CE941788}"/>
              </a:ext>
            </a:extLst>
          </p:cNvPr>
          <p:cNvGraphicFramePr>
            <a:graphicFrameLocks noGrp="1"/>
          </p:cNvGraphicFramePr>
          <p:nvPr>
            <p:ph idx="1"/>
            <p:extLst>
              <p:ext uri="{D42A27DB-BD31-4B8C-83A1-F6EECF244321}">
                <p14:modId xmlns:p14="http://schemas.microsoft.com/office/powerpoint/2010/main" val="4090454521"/>
              </p:ext>
            </p:extLst>
          </p:nvPr>
        </p:nvGraphicFramePr>
        <p:xfrm>
          <a:off x="457200" y="1330325"/>
          <a:ext cx="8229600" cy="303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inus Sign 6">
            <a:extLst>
              <a:ext uri="{FF2B5EF4-FFF2-40B4-BE49-F238E27FC236}">
                <a16:creationId xmlns:a16="http://schemas.microsoft.com/office/drawing/2014/main" xmlns="" id="{240738F2-1DB3-4249-BF5A-011C42CC595D}"/>
              </a:ext>
            </a:extLst>
          </p:cNvPr>
          <p:cNvSpPr/>
          <p:nvPr/>
        </p:nvSpPr>
        <p:spPr>
          <a:xfrm rot="5400000">
            <a:off x="3575429" y="3218438"/>
            <a:ext cx="176753" cy="72667"/>
          </a:xfrm>
          <a:prstGeom prst="mathMinus">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57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AF4E5BDF-28A1-488D-AFB3-C066F209B993}"/>
              </a:ext>
            </a:extLst>
          </p:cNvPr>
          <p:cNvGraphicFramePr>
            <a:graphicFrameLocks noGrp="1"/>
          </p:cNvGraphicFramePr>
          <p:nvPr>
            <p:ph idx="1"/>
            <p:extLst>
              <p:ext uri="{D42A27DB-BD31-4B8C-83A1-F6EECF244321}">
                <p14:modId xmlns:p14="http://schemas.microsoft.com/office/powerpoint/2010/main" val="595631373"/>
              </p:ext>
            </p:extLst>
          </p:nvPr>
        </p:nvGraphicFramePr>
        <p:xfrm>
          <a:off x="457200" y="1317523"/>
          <a:ext cx="82296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US" dirty="0"/>
              <a:t>History of Telehealth</a:t>
            </a:r>
          </a:p>
        </p:txBody>
      </p:sp>
      <p:graphicFrame>
        <p:nvGraphicFramePr>
          <p:cNvPr id="8" name="Diagram 7">
            <a:extLst>
              <a:ext uri="{FF2B5EF4-FFF2-40B4-BE49-F238E27FC236}">
                <a16:creationId xmlns:a16="http://schemas.microsoft.com/office/drawing/2014/main" xmlns="" id="{B62D55F0-88E4-4AB6-9E3D-FEFF25C56075}"/>
              </a:ext>
            </a:extLst>
          </p:cNvPr>
          <p:cNvGraphicFramePr/>
          <p:nvPr>
            <p:extLst>
              <p:ext uri="{D42A27DB-BD31-4B8C-83A1-F6EECF244321}">
                <p14:modId xmlns:p14="http://schemas.microsoft.com/office/powerpoint/2010/main" val="1722994116"/>
              </p:ext>
            </p:extLst>
          </p:nvPr>
        </p:nvGraphicFramePr>
        <p:xfrm>
          <a:off x="457200" y="3001090"/>
          <a:ext cx="8229600" cy="14166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1060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2E8C63-FFC4-4188-AB28-0080737F4BDF}"/>
              </a:ext>
            </a:extLst>
          </p:cNvPr>
          <p:cNvSpPr>
            <a:spLocks noGrp="1"/>
          </p:cNvSpPr>
          <p:nvPr>
            <p:ph type="title"/>
          </p:nvPr>
        </p:nvSpPr>
        <p:spPr>
          <a:xfrm>
            <a:off x="457200" y="205979"/>
            <a:ext cx="8229600" cy="857250"/>
          </a:xfrm>
          <a:prstGeom prst="rect">
            <a:avLst/>
          </a:prstGeom>
        </p:spPr>
        <p:txBody>
          <a:bodyPr anchor="ctr">
            <a:normAutofit/>
          </a:bodyPr>
          <a:lstStyle/>
          <a:p>
            <a:pPr algn="ctr"/>
            <a:r>
              <a:rPr lang="en-US" dirty="0"/>
              <a:t>Telehealth Quick Facts</a:t>
            </a:r>
          </a:p>
        </p:txBody>
      </p:sp>
      <p:graphicFrame>
        <p:nvGraphicFramePr>
          <p:cNvPr id="5" name="Content Placeholder 2">
            <a:extLst>
              <a:ext uri="{FF2B5EF4-FFF2-40B4-BE49-F238E27FC236}">
                <a16:creationId xmlns:a16="http://schemas.microsoft.com/office/drawing/2014/main" xmlns="" id="{6992D3D8-AD60-45D3-B302-06F8A324EB4E}"/>
              </a:ext>
            </a:extLst>
          </p:cNvPr>
          <p:cNvGraphicFramePr>
            <a:graphicFrameLocks noGrp="1"/>
          </p:cNvGraphicFramePr>
          <p:nvPr>
            <p:ph idx="1"/>
            <p:extLst>
              <p:ext uri="{D42A27DB-BD31-4B8C-83A1-F6EECF244321}">
                <p14:modId xmlns:p14="http://schemas.microsoft.com/office/powerpoint/2010/main" val="368352702"/>
              </p:ext>
            </p:extLst>
          </p:nvPr>
        </p:nvGraphicFramePr>
        <p:xfrm>
          <a:off x="457200" y="1330959"/>
          <a:ext cx="8229600" cy="3263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534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xmlns="" id="{948BF055-DE89-4E80-93A9-E2B6A1454651}"/>
              </a:ext>
            </a:extLst>
          </p:cNvPr>
          <p:cNvGraphicFramePr/>
          <p:nvPr>
            <p:extLst>
              <p:ext uri="{D42A27DB-BD31-4B8C-83A1-F6EECF244321}">
                <p14:modId xmlns:p14="http://schemas.microsoft.com/office/powerpoint/2010/main" val="3345419244"/>
              </p:ext>
            </p:extLst>
          </p:nvPr>
        </p:nvGraphicFramePr>
        <p:xfrm>
          <a:off x="3202567" y="1321763"/>
          <a:ext cx="5352057" cy="3615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xmlns="" id="{D428BC3E-A257-4775-8417-CF1F174DE3E0}"/>
              </a:ext>
            </a:extLst>
          </p:cNvPr>
          <p:cNvSpPr txBox="1"/>
          <p:nvPr/>
        </p:nvSpPr>
        <p:spPr>
          <a:xfrm>
            <a:off x="303354" y="1698481"/>
            <a:ext cx="2556853" cy="286232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i="1" dirty="0"/>
              <a:t>Policy barriers hold up providers, which in turn prevents patients from choosing for themselves whether telehealth is an effective addition to their health/wellness treatment plans</a:t>
            </a:r>
          </a:p>
        </p:txBody>
      </p:sp>
      <p:sp>
        <p:nvSpPr>
          <p:cNvPr id="16" name="Title 1">
            <a:extLst>
              <a:ext uri="{FF2B5EF4-FFF2-40B4-BE49-F238E27FC236}">
                <a16:creationId xmlns:a16="http://schemas.microsoft.com/office/drawing/2014/main" xmlns="" id="{7562ED69-157A-4782-8C75-A819538F4CDE}"/>
              </a:ext>
            </a:extLst>
          </p:cNvPr>
          <p:cNvSpPr>
            <a:spLocks noGrp="1"/>
          </p:cNvSpPr>
          <p:nvPr>
            <p:ph type="title"/>
          </p:nvPr>
        </p:nvSpPr>
        <p:spPr>
          <a:xfrm>
            <a:off x="457200" y="206375"/>
            <a:ext cx="8229600" cy="857250"/>
          </a:xfrm>
          <a:prstGeom prst="rect">
            <a:avLst/>
          </a:prstGeom>
        </p:spPr>
        <p:txBody>
          <a:bodyPr anchor="ctr">
            <a:normAutofit fontScale="90000"/>
          </a:bodyPr>
          <a:lstStyle/>
          <a:p>
            <a:pPr algn="ctr">
              <a:lnSpc>
                <a:spcPct val="90000"/>
              </a:lnSpc>
            </a:pPr>
            <a:r>
              <a:rPr lang="en-US" sz="3600" dirty="0"/>
              <a:t>Barriers to Implementation of Telehealth</a:t>
            </a:r>
          </a:p>
        </p:txBody>
      </p:sp>
    </p:spTree>
    <p:extLst>
      <p:ext uri="{BB962C8B-B14F-4D97-AF65-F5344CB8AC3E}">
        <p14:creationId xmlns:p14="http://schemas.microsoft.com/office/powerpoint/2010/main" val="179475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xmlns="" id="{A454B771-A250-40F8-AD84-14D12CFB5CD4}"/>
              </a:ext>
            </a:extLst>
          </p:cNvPr>
          <p:cNvPicPr>
            <a:picLocks noChangeAspect="1"/>
          </p:cNvPicPr>
          <p:nvPr/>
        </p:nvPicPr>
        <p:blipFill rotWithShape="1">
          <a:blip r:embed="rId2"/>
          <a:srcRect l="5403" t="26541" r="12691" b="4004"/>
          <a:stretch/>
        </p:blipFill>
        <p:spPr>
          <a:xfrm>
            <a:off x="4493994" y="1326832"/>
            <a:ext cx="4524330" cy="3099646"/>
          </a:xfrm>
          <a:prstGeom prst="rect">
            <a:avLst/>
          </a:prstGeom>
        </p:spPr>
      </p:pic>
      <p:sp>
        <p:nvSpPr>
          <p:cNvPr id="2" name="Title 1">
            <a:extLst>
              <a:ext uri="{FF2B5EF4-FFF2-40B4-BE49-F238E27FC236}">
                <a16:creationId xmlns:a16="http://schemas.microsoft.com/office/drawing/2014/main" xmlns="" id="{D6F88509-F03B-4029-BCA6-79120E16B3F7}"/>
              </a:ext>
            </a:extLst>
          </p:cNvPr>
          <p:cNvSpPr>
            <a:spLocks noGrp="1"/>
          </p:cNvSpPr>
          <p:nvPr>
            <p:ph type="title"/>
          </p:nvPr>
        </p:nvSpPr>
        <p:spPr>
          <a:xfrm>
            <a:off x="457200" y="205979"/>
            <a:ext cx="8229600" cy="857250"/>
          </a:xfrm>
          <a:prstGeom prst="rect">
            <a:avLst/>
          </a:prstGeom>
        </p:spPr>
        <p:txBody>
          <a:bodyPr anchor="ctr">
            <a:normAutofit/>
          </a:bodyPr>
          <a:lstStyle/>
          <a:p>
            <a:pPr>
              <a:lnSpc>
                <a:spcPct val="90000"/>
              </a:lnSpc>
            </a:pPr>
            <a:r>
              <a:rPr lang="en-US" sz="3400" dirty="0"/>
              <a:t>Barriers to Implementation of Telehealth</a:t>
            </a:r>
          </a:p>
        </p:txBody>
      </p:sp>
      <p:graphicFrame>
        <p:nvGraphicFramePr>
          <p:cNvPr id="6" name="Content Placeholder 5">
            <a:extLst>
              <a:ext uri="{FF2B5EF4-FFF2-40B4-BE49-F238E27FC236}">
                <a16:creationId xmlns:a16="http://schemas.microsoft.com/office/drawing/2014/main" xmlns="" id="{AE4BC14F-8A2B-42AD-9CDD-A45AA09B694A}"/>
              </a:ext>
            </a:extLst>
          </p:cNvPr>
          <p:cNvGraphicFramePr>
            <a:graphicFrameLocks noGrp="1"/>
          </p:cNvGraphicFramePr>
          <p:nvPr>
            <p:ph sz="half" idx="1"/>
            <p:extLst>
              <p:ext uri="{D42A27DB-BD31-4B8C-83A1-F6EECF244321}">
                <p14:modId xmlns:p14="http://schemas.microsoft.com/office/powerpoint/2010/main" val="2094937911"/>
              </p:ext>
            </p:extLst>
          </p:nvPr>
        </p:nvGraphicFramePr>
        <p:xfrm>
          <a:off x="125676" y="1326832"/>
          <a:ext cx="4370124" cy="3276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xmlns="" id="{69E4F0F1-DD98-493B-96C0-B37F53807C6F}"/>
              </a:ext>
            </a:extLst>
          </p:cNvPr>
          <p:cNvSpPr txBox="1"/>
          <p:nvPr/>
        </p:nvSpPr>
        <p:spPr>
          <a:xfrm>
            <a:off x="5436654" y="2331099"/>
            <a:ext cx="693383" cy="276999"/>
          </a:xfrm>
          <a:prstGeom prst="rect">
            <a:avLst/>
          </a:prstGeom>
          <a:noFill/>
        </p:spPr>
        <p:txBody>
          <a:bodyPr wrap="square" rtlCol="0">
            <a:spAutoFit/>
          </a:bodyPr>
          <a:lstStyle/>
          <a:p>
            <a:r>
              <a:rPr lang="en-US" sz="1200" dirty="0">
                <a:solidFill>
                  <a:schemeClr val="bg1"/>
                </a:solidFill>
              </a:rPr>
              <a:t>CMS/VA</a:t>
            </a:r>
          </a:p>
        </p:txBody>
      </p:sp>
      <p:sp>
        <p:nvSpPr>
          <p:cNvPr id="5" name="TextBox 4">
            <a:extLst>
              <a:ext uri="{FF2B5EF4-FFF2-40B4-BE49-F238E27FC236}">
                <a16:creationId xmlns:a16="http://schemas.microsoft.com/office/drawing/2014/main" xmlns="" id="{0234C7CA-D42F-4C73-8121-73BF4F498C7B}"/>
              </a:ext>
            </a:extLst>
          </p:cNvPr>
          <p:cNvSpPr txBox="1"/>
          <p:nvPr/>
        </p:nvSpPr>
        <p:spPr>
          <a:xfrm>
            <a:off x="7998291" y="2484988"/>
            <a:ext cx="1092080" cy="307777"/>
          </a:xfrm>
          <a:prstGeom prst="rect">
            <a:avLst/>
          </a:prstGeom>
          <a:noFill/>
        </p:spPr>
        <p:txBody>
          <a:bodyPr wrap="square" rtlCol="0">
            <a:spAutoFit/>
          </a:bodyPr>
          <a:lstStyle/>
          <a:p>
            <a:r>
              <a:rPr lang="en-US" sz="1400" dirty="0">
                <a:solidFill>
                  <a:schemeClr val="bg1"/>
                </a:solidFill>
              </a:rPr>
              <a:t>Congress</a:t>
            </a:r>
          </a:p>
        </p:txBody>
      </p:sp>
    </p:spTree>
    <p:extLst>
      <p:ext uri="{BB962C8B-B14F-4D97-AF65-F5344CB8AC3E}">
        <p14:creationId xmlns:p14="http://schemas.microsoft.com/office/powerpoint/2010/main" val="256751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JC-Powerpoint-Orange-Blue-Theme">
  <a:themeElements>
    <a:clrScheme name="CJC Color Scheme">
      <a:dk1>
        <a:srgbClr val="333333"/>
      </a:dk1>
      <a:lt1>
        <a:sysClr val="window" lastClr="FFFFFF"/>
      </a:lt1>
      <a:dk2>
        <a:srgbClr val="1F497D"/>
      </a:dk2>
      <a:lt2>
        <a:srgbClr val="E97444"/>
      </a:lt2>
      <a:accent1>
        <a:srgbClr val="573473"/>
      </a:accent1>
      <a:accent2>
        <a:srgbClr val="39ABAE"/>
      </a:accent2>
      <a:accent3>
        <a:srgbClr val="F5B334"/>
      </a:accent3>
      <a:accent4>
        <a:srgbClr val="ED3166"/>
      </a:accent4>
      <a:accent5>
        <a:srgbClr val="E97444"/>
      </a:accent5>
      <a:accent6>
        <a:srgbClr val="00559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1636</Words>
  <Application>Microsoft Office PowerPoint</Application>
  <PresentationFormat>On-screen Show (16:9)</PresentationFormat>
  <Paragraphs>155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CJC-Powerpoint-Orange-Blue-Theme</vt:lpstr>
      <vt:lpstr>Telehealth: An Introduction</vt:lpstr>
      <vt:lpstr>Objectives</vt:lpstr>
      <vt:lpstr>Telehealth Defined</vt:lpstr>
      <vt:lpstr>Uses of Telehealth</vt:lpstr>
      <vt:lpstr>Hierarchy of Communication Technology in Healthcare</vt:lpstr>
      <vt:lpstr>History of Telehealth</vt:lpstr>
      <vt:lpstr>Telehealth Quick Facts</vt:lpstr>
      <vt:lpstr>Barriers to Implementation of Telehealth</vt:lpstr>
      <vt:lpstr>Barriers to Implementation of Telehealth</vt:lpstr>
      <vt:lpstr>Barriers to Implementation of Telehealth</vt:lpstr>
      <vt:lpstr>Telehealth Nationally at the Executive Level</vt:lpstr>
      <vt:lpstr>Considerations when Crafting Telehealth Policy</vt:lpstr>
      <vt:lpstr>Pending Telehealth Legislation</vt:lpstr>
      <vt:lpstr>Pending Telehealth Legislation</vt:lpstr>
      <vt:lpstr>Pending Telehealth Legislation</vt:lpstr>
      <vt:lpstr>Pending Telehealth Legislation</vt:lpstr>
      <vt:lpstr>Future Considerations for Telehealth Expansion</vt:lpstr>
      <vt:lpstr>Thank You</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Telehealth: An Introduction</dc:title>
  <dc:creator>Matthew Cretul</dc:creator>
  <cp:lastModifiedBy>User</cp:lastModifiedBy>
  <cp:revision>40</cp:revision>
  <dcterms:created xsi:type="dcterms:W3CDTF">2019-12-08T18:42:01Z</dcterms:created>
  <dcterms:modified xsi:type="dcterms:W3CDTF">2019-12-19T18:06:57Z</dcterms:modified>
</cp:coreProperties>
</file>