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257" r:id="rId3"/>
    <p:sldId id="258" r:id="rId4"/>
    <p:sldId id="259" r:id="rId5"/>
    <p:sldId id="275" r:id="rId6"/>
    <p:sldId id="276" r:id="rId7"/>
    <p:sldId id="277" r:id="rId8"/>
    <p:sldId id="278" r:id="rId9"/>
    <p:sldId id="279" r:id="rId10"/>
    <p:sldId id="280" r:id="rId11"/>
    <p:sldId id="261" r:id="rId12"/>
    <p:sldId id="262" r:id="rId13"/>
    <p:sldId id="274" r:id="rId14"/>
    <p:sldId id="281" r:id="rId15"/>
    <p:sldId id="263" r:id="rId16"/>
    <p:sldId id="270" r:id="rId17"/>
    <p:sldId id="283" r:id="rId18"/>
    <p:sldId id="26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E5"/>
    <a:srgbClr val="0021A5"/>
    <a:srgbClr val="2C5CDA"/>
    <a:srgbClr val="E28F41"/>
    <a:srgbClr val="FBE5D6"/>
    <a:srgbClr val="FFEFCF"/>
    <a:srgbClr val="6C9AC3"/>
    <a:srgbClr val="FA46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15"/>
    <p:restoredTop sz="72727"/>
  </p:normalViewPr>
  <p:slideViewPr>
    <p:cSldViewPr snapToGrid="0" snapToObjects="1">
      <p:cViewPr varScale="1">
        <p:scale>
          <a:sx n="85" d="100"/>
          <a:sy n="85" d="100"/>
        </p:scale>
        <p:origin x="1960" y="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98C82-5B15-DD4F-B04F-F50C9E052E79}" type="datetimeFigureOut">
              <a:rPr lang="en-US" smtClean="0"/>
              <a:t>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BE35D-06C1-0547-A73F-D48ABC79AC7E}" type="slidenum">
              <a:rPr lang="en-US" smtClean="0"/>
              <a:t>‹#›</a:t>
            </a:fld>
            <a:endParaRPr lang="en-US"/>
          </a:p>
        </p:txBody>
      </p:sp>
    </p:spTree>
    <p:extLst>
      <p:ext uri="{BB962C8B-B14F-4D97-AF65-F5344CB8AC3E}">
        <p14:creationId xmlns:p14="http://schemas.microsoft.com/office/powerpoint/2010/main" val="1242630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Gator Byte Webinar about the child nutrition programs. We will briefly discuss the history, goals, eligibility, and benefits of the primary federally funded child nutrition programs in the United States.</a:t>
            </a:r>
          </a:p>
        </p:txBody>
      </p:sp>
      <p:sp>
        <p:nvSpPr>
          <p:cNvPr id="4" name="Slide Number Placeholder 3"/>
          <p:cNvSpPr>
            <a:spLocks noGrp="1"/>
          </p:cNvSpPr>
          <p:nvPr>
            <p:ph type="sldNum" sz="quarter" idx="5"/>
          </p:nvPr>
        </p:nvSpPr>
        <p:spPr/>
        <p:txBody>
          <a:bodyPr/>
          <a:lstStyle/>
          <a:p>
            <a:fld id="{4ABBE35D-06C1-0547-A73F-D48ABC79AC7E}" type="slidenum">
              <a:rPr lang="en-US" smtClean="0"/>
              <a:t>1</a:t>
            </a:fld>
            <a:endParaRPr lang="en-US"/>
          </a:p>
        </p:txBody>
      </p:sp>
    </p:spTree>
    <p:extLst>
      <p:ext uri="{BB962C8B-B14F-4D97-AF65-F5344CB8AC3E}">
        <p14:creationId xmlns:p14="http://schemas.microsoft.com/office/powerpoint/2010/main" val="1822950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most recent reauthorization of child nutrition programs expired in September 2015. Reauthorization efforts were initiated in 2016 in the 114</a:t>
            </a:r>
            <a:r>
              <a:rPr lang="en-US" sz="1200" baseline="30000" dirty="0"/>
              <a:t>th</a:t>
            </a:r>
            <a:r>
              <a:rPr lang="en-US" sz="1200" dirty="0"/>
              <a:t> Congress, but were never completed. The 115</a:t>
            </a:r>
            <a:r>
              <a:rPr lang="en-US" sz="1200" baseline="30000" dirty="0"/>
              <a:t>th</a:t>
            </a:r>
            <a:r>
              <a:rPr lang="en-US" sz="1200" dirty="0"/>
              <a:t> Congress did not conduct any reauthorization activities. The 116</a:t>
            </a:r>
            <a:r>
              <a:rPr lang="en-US" sz="1200" baseline="30000" dirty="0"/>
              <a:t>th</a:t>
            </a:r>
            <a:r>
              <a:rPr lang="en-US" sz="1200" dirty="0"/>
              <a:t> Congress has an opportunity to address reauthorization of child nutrition programs. The three primary federal statutes that authorized child nutrition programs include the Richard B. Russell National School Lunch Act of 1946, Child Nutrition Act of 1966, Section 32 of the act of August 24, 1935. In the Senate, the Agriculture, Nutrition, and Forestry Committee has jurisdiction over child nutrition program reauthorization. In the House, the Education and Labor Committee and the Agriculture Committee have jurisdiction.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4ABBE35D-06C1-0547-A73F-D48ABC79AC7E}" type="slidenum">
              <a:rPr lang="en-US" smtClean="0"/>
              <a:t>10</a:t>
            </a:fld>
            <a:endParaRPr lang="en-US"/>
          </a:p>
        </p:txBody>
      </p:sp>
    </p:spTree>
    <p:extLst>
      <p:ext uri="{BB962C8B-B14F-4D97-AF65-F5344CB8AC3E}">
        <p14:creationId xmlns:p14="http://schemas.microsoft.com/office/powerpoint/2010/main" val="3338225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administering agencies exist at the federal, state, and local levels. In order for successful implementation, it is important that these authorities maintain strong partnership and communication. At the Federal level, the USDA Food and Nutrition Service </a:t>
            </a:r>
            <a:r>
              <a:rPr lang="en-US" sz="1200" dirty="0"/>
              <a:t>provides guidance, oversees, reimburses and evaluates state officials and schools participating in nutrition programs. </a:t>
            </a:r>
          </a:p>
          <a:p>
            <a:endParaRPr lang="en-US" sz="1200" dirty="0"/>
          </a:p>
          <a:p>
            <a:r>
              <a:rPr lang="en-US" sz="1200" dirty="0"/>
              <a:t>At the state level, education, health, social services and agriculture departments perform key functions including administrative reviews, technical assistance, establishing compliance and corrective actions, assess fiscal actions of school districts, and reimburse schools for meals and snacks served. </a:t>
            </a:r>
          </a:p>
          <a:p>
            <a:endParaRPr lang="en-US" sz="1200" dirty="0"/>
          </a:p>
          <a:p>
            <a:r>
              <a:rPr lang="en-US" sz="1200" dirty="0"/>
              <a:t>At the local level, School districts, public and private schools, child care centers, family day care homes, and summer program sites assess eligibility, procure and prepare foods, and report outcomes.</a:t>
            </a:r>
            <a:endParaRPr lang="en-US" dirty="0"/>
          </a:p>
        </p:txBody>
      </p:sp>
      <p:sp>
        <p:nvSpPr>
          <p:cNvPr id="4" name="Slide Number Placeholder 3"/>
          <p:cNvSpPr>
            <a:spLocks noGrp="1"/>
          </p:cNvSpPr>
          <p:nvPr>
            <p:ph type="sldNum" sz="quarter" idx="5"/>
          </p:nvPr>
        </p:nvSpPr>
        <p:spPr/>
        <p:txBody>
          <a:bodyPr/>
          <a:lstStyle/>
          <a:p>
            <a:fld id="{4ABBE35D-06C1-0547-A73F-D48ABC79AC7E}" type="slidenum">
              <a:rPr lang="en-US" smtClean="0"/>
              <a:t>11</a:t>
            </a:fld>
            <a:endParaRPr lang="en-US"/>
          </a:p>
        </p:txBody>
      </p:sp>
    </p:spTree>
    <p:extLst>
      <p:ext uri="{BB962C8B-B14F-4D97-AF65-F5344CB8AC3E}">
        <p14:creationId xmlns:p14="http://schemas.microsoft.com/office/powerpoint/2010/main" val="125902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Most spending for child nutrition programs is open-ended, mandatory, and appropriated in order to fill legal financial obligations of authorizing laws.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funding level is not capped and the federal government provides reimbursement based on the number of free, reduced-price, and paid meals or snacks served. In order to be reimbursable, the meal or snack must meet USDA mandated nutrition requirements and must also be served to an eligible person at an eligible institution. For example, in the largest child nutrition program, the National School Lunch Program, the a free lunch has the highest reimbursement.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every free lunch served, a school is reimbursed $3.30.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school can charge no more than 40 cents for a reduced price lunch and receives $2.90 in reimbursement.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paid lunch is sold at commercial value and a school can receive a smaller reimbursement of about 30 cents per paid lunch served. </a:t>
            </a:r>
            <a:endParaRPr lang="en-US" dirty="0"/>
          </a:p>
          <a:p>
            <a:endParaRPr lang="en-US" dirty="0"/>
          </a:p>
          <a:p>
            <a:r>
              <a:rPr lang="en-US" dirty="0"/>
              <a:t>“In the school meals programs (with some variation in other programs), the highest reimbursement is paid for meals served free to eligible children, a slightly lower reimbursement is paid for meals served at a reduced price to eligible children, and a much smaller reimbursement is also paid for meals served to children who are either ineligible for assistance or not certified. For this last group, the children pay the full price as advertised but meals are still technically subsidized.” Source: Congressional Research Service</a:t>
            </a:r>
          </a:p>
        </p:txBody>
      </p:sp>
      <p:sp>
        <p:nvSpPr>
          <p:cNvPr id="4" name="Slide Number Placeholder 3"/>
          <p:cNvSpPr>
            <a:spLocks noGrp="1"/>
          </p:cNvSpPr>
          <p:nvPr>
            <p:ph type="sldNum" sz="quarter" idx="5"/>
          </p:nvPr>
        </p:nvSpPr>
        <p:spPr/>
        <p:txBody>
          <a:bodyPr/>
          <a:lstStyle/>
          <a:p>
            <a:fld id="{4ABBE35D-06C1-0547-A73F-D48ABC79AC7E}" type="slidenum">
              <a:rPr lang="en-US" smtClean="0"/>
              <a:t>12</a:t>
            </a:fld>
            <a:endParaRPr lang="en-US"/>
          </a:p>
        </p:txBody>
      </p:sp>
    </p:spTree>
    <p:extLst>
      <p:ext uri="{BB962C8B-B14F-4D97-AF65-F5344CB8AC3E}">
        <p14:creationId xmlns:p14="http://schemas.microsoft.com/office/powerpoint/2010/main" val="879186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Eligibility for most child nutrition programs is determined through 3 different methods. For all programs, a child must be under 18 years old. Adults with chronic disability and elderly adults are eligible for the Child and Adult Care Food Programs. “The school meals programs and related funding do not serve only low-income children. All students can receive a meal at a NSLP- or SBP-participating school, but how much the child pays for the meal and/or how much of a federal reimbursement the state receives will depend largely on whether the child qualifies for a “free,” “reduced-price,” or “paid” (i.e., advertised price) meal.” Source: Congressional Research Service</a:t>
            </a:r>
          </a:p>
          <a:p>
            <a:endParaRPr lang="en-US" dirty="0"/>
          </a:p>
          <a:p>
            <a:endParaRPr lang="en-US" dirty="0"/>
          </a:p>
          <a:p>
            <a:r>
              <a:rPr lang="en-US" dirty="0"/>
              <a:t>INCOME: The first criteria for eligibility is based on income. A family or household can report their household size and annual income on paper applications collected by local administering agencies. Individuals who fall below 130% of the federal poverty level qualify for free meals. Individuals who have an income greater than 130% but less than 185% of the federal poverty level qualify for reduced-price meals. Individuals who have an income greater than 185% of the federal poverty level can still participate in child nutrition programs but are required to pay the commercial price for meals.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CATEGORICAL: A child can be categorically eligible if they are living in a household that participates in other </a:t>
            </a:r>
            <a:r>
              <a:rPr lang="en-US" sz="1200" dirty="0"/>
              <a:t>needs-based programs or if a child has specific vulnerabilities, a child automatically qualifies for most nutrition programs. Qualifications include participation in the Supplemental Nutrition Assistance Program or SNAP, </a:t>
            </a:r>
            <a:r>
              <a:rPr lang="en-US" dirty="0"/>
              <a:t>Food Distribution Program on Indian Reservations, a program that operates in lieu of SNAP on some Indian reservations, and Temporary Assistance for Needy Families, enrollment in Head Start, foster care, or being a migrant, runaway, or homeless.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COMMIUNITY ELIGIBILITY: </a:t>
            </a:r>
            <a:r>
              <a:rPr lang="en-US" sz="1200" dirty="0"/>
              <a:t>The community eligibility provision allows for schools participating in NSLP and SBP to provide free meals to all enrolled students if at least 40% of enrolled students are categorically eligible for free meals and a school opts-in to the provision.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BBE35D-06C1-0547-A73F-D48ABC79AC7E}" type="slidenum">
              <a:rPr lang="en-US" smtClean="0"/>
              <a:t>13</a:t>
            </a:fld>
            <a:endParaRPr lang="en-US"/>
          </a:p>
        </p:txBody>
      </p:sp>
    </p:spTree>
    <p:extLst>
      <p:ext uri="{BB962C8B-B14F-4D97-AF65-F5344CB8AC3E}">
        <p14:creationId xmlns:p14="http://schemas.microsoft.com/office/powerpoint/2010/main" val="3193057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Healthy, Hunger-Free Kids Act of 2010 mandated that the USDA establish new nutrition standards for school breakfast, lunch, and competitive foods, which are other beverages and snacks offered in school cafeterias or vending machines. The new guidelines were based on the Institute of Medicine recommendations and implemented in schools starting in 2012.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These regulations i</a:t>
            </a:r>
            <a:r>
              <a:rPr lang="en-US" dirty="0"/>
              <a:t>ncreased the amount of fruit and vegetables served, placed emphasis on whole grain-rich foods, restricted milk served in schools to low fat and nonfat milk, placed limits on calories, sodium, and saturated fat, and allowed for greater diversity of cultural food options and meat alternatives like tofu.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Schools have incentive to meet these nutrition standards. If a school provides a meal that follows these guidelines, an additional 6 cents will be reimbursed per every meal 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4ABBE35D-06C1-0547-A73F-D48ABC79AC7E}" type="slidenum">
              <a:rPr lang="en-US" smtClean="0"/>
              <a:t>14</a:t>
            </a:fld>
            <a:endParaRPr lang="en-US"/>
          </a:p>
        </p:txBody>
      </p:sp>
    </p:spTree>
    <p:extLst>
      <p:ext uri="{BB962C8B-B14F-4D97-AF65-F5344CB8AC3E}">
        <p14:creationId xmlns:p14="http://schemas.microsoft.com/office/powerpoint/2010/main" val="2230116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participation in child nutrition programs has increased dramatically since their inception in the 1950s. Millions of children now have the benefit of nutritious meals and snacks outside of their homes. In fact, 30 million children participate in the National School Lunch Program every day. That equates to 40% of all children in the United States. </a:t>
            </a:r>
          </a:p>
          <a:p>
            <a:endParaRPr lang="en-US" dirty="0"/>
          </a:p>
          <a:p>
            <a:r>
              <a:rPr lang="en-US" dirty="0"/>
              <a:t>8.8 million children and 132,000 adults receive meals and snacks at a non-school location through the Child and Adult Care Food Program and the Summer Food Program.</a:t>
            </a:r>
          </a:p>
          <a:p>
            <a:endParaRPr lang="en-US" dirty="0"/>
          </a:p>
          <a:p>
            <a:r>
              <a:rPr lang="en-US" dirty="0"/>
              <a:t>In 2017, 95% of all schools in the United States participated in the National School Lunch Program.</a:t>
            </a:r>
          </a:p>
        </p:txBody>
      </p:sp>
      <p:sp>
        <p:nvSpPr>
          <p:cNvPr id="4" name="Slide Number Placeholder 3"/>
          <p:cNvSpPr>
            <a:spLocks noGrp="1"/>
          </p:cNvSpPr>
          <p:nvPr>
            <p:ph type="sldNum" sz="quarter" idx="5"/>
          </p:nvPr>
        </p:nvSpPr>
        <p:spPr/>
        <p:txBody>
          <a:bodyPr/>
          <a:lstStyle/>
          <a:p>
            <a:fld id="{4ABBE35D-06C1-0547-A73F-D48ABC79AC7E}" type="slidenum">
              <a:rPr lang="en-US" smtClean="0"/>
              <a:t>15</a:t>
            </a:fld>
            <a:endParaRPr lang="en-US"/>
          </a:p>
        </p:txBody>
      </p:sp>
    </p:spTree>
    <p:extLst>
      <p:ext uri="{BB962C8B-B14F-4D97-AF65-F5344CB8AC3E}">
        <p14:creationId xmlns:p14="http://schemas.microsoft.com/office/powerpoint/2010/main" val="996577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Child nutrition programs serve a vital role in our society.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From an ECONOMIC standpoint: Consistent, nutritious meals at breakfast and lunch during the school day and during the summer time reduces food insecurity. </a:t>
            </a:r>
            <a:r>
              <a:rPr lang="en-US" sz="1200" b="0" i="0" kern="1200" dirty="0">
                <a:solidFill>
                  <a:schemeClr val="tx1"/>
                </a:solidFill>
                <a:effectLst/>
                <a:latin typeface="+mn-lt"/>
                <a:ea typeface="+mn-ea"/>
                <a:cs typeface="+mn-cs"/>
              </a:rPr>
              <a:t>According to national estimates, receiving free or reduced-price school lunches reduces food insecurity by at least 3.8 percent. (Source: FRAC) Rates of food insecurity among children are higher in the summer — a time when many do not have access to the good nutrition provided by the school meal programs available during the academic year. Additionally, by participating in child nutrition programs, f</a:t>
            </a:r>
            <a:r>
              <a:rPr lang="en-US" sz="1200" dirty="0"/>
              <a:t>amilies are better able to pay for other critical expenses by saving money on food for school breakfast and lunches.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Child nutrition programs play a role in a child’s PHYSIOLOGIC development: these programs Improve dietary intake: “Children who receive </a:t>
            </a:r>
            <a:r>
              <a:rPr lang="en-US" sz="1200" b="0" i="0" kern="1200" dirty="0">
                <a:solidFill>
                  <a:schemeClr val="tx1"/>
                </a:solidFill>
                <a:effectLst/>
                <a:latin typeface="+mn-lt"/>
                <a:ea typeface="+mn-ea"/>
                <a:cs typeface="+mn-cs"/>
              </a:rPr>
              <a:t>school meals more likely to consume nutrient rich foods, like fruit, vegetables, and milk” “According to one </a:t>
            </a:r>
            <a:r>
              <a:rPr lang="en-US" sz="1200" b="0" i="0" kern="1200" dirty="0" err="1">
                <a:solidFill>
                  <a:schemeClr val="tx1"/>
                </a:solidFill>
                <a:effectLst/>
                <a:latin typeface="+mn-lt"/>
                <a:ea typeface="+mn-ea"/>
                <a:cs typeface="+mn-cs"/>
              </a:rPr>
              <a:t>studt</a:t>
            </a:r>
            <a:r>
              <a:rPr lang="en-US" sz="1200" b="0" i="0" kern="1200" dirty="0">
                <a:solidFill>
                  <a:schemeClr val="tx1"/>
                </a:solidFill>
                <a:effectLst/>
                <a:latin typeface="+mn-lt"/>
                <a:ea typeface="+mn-ea"/>
                <a:cs typeface="+mn-cs"/>
              </a:rPr>
              <a:t>, Packed lunches brought from home have been shown to have more calories, fat, saturated fat, and sugar than school lunches, and less protein, fiber, vitamin A, and calcium.” Child nutrition programs support a healthy body weight throughout adolescence. Source: FRAC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SOCIAL: Child nutrition programs benefit the social and psychological factors in children. Children struggling with hunger have been shown to have greater behavioral, emotional, academic and mental health problems. They are more likely to be absent, tardy, and have poor attention during school. By providing consistent meals, child nutrition programs lead to better school attendance and academic performance by reducing rates of hunger. Children have an opportunity to gather over a meal during the summer and after school, allowing them to socialize and build bonds with their peers.</a:t>
            </a:r>
          </a:p>
          <a:p>
            <a:endParaRPr lang="en-US" dirty="0"/>
          </a:p>
        </p:txBody>
      </p:sp>
      <p:sp>
        <p:nvSpPr>
          <p:cNvPr id="4" name="Slide Number Placeholder 3"/>
          <p:cNvSpPr>
            <a:spLocks noGrp="1"/>
          </p:cNvSpPr>
          <p:nvPr>
            <p:ph type="sldNum" sz="quarter" idx="5"/>
          </p:nvPr>
        </p:nvSpPr>
        <p:spPr/>
        <p:txBody>
          <a:bodyPr/>
          <a:lstStyle/>
          <a:p>
            <a:fld id="{4ABBE35D-06C1-0547-A73F-D48ABC79AC7E}" type="slidenum">
              <a:rPr lang="en-US" smtClean="0"/>
              <a:t>16</a:t>
            </a:fld>
            <a:endParaRPr lang="en-US"/>
          </a:p>
        </p:txBody>
      </p:sp>
    </p:spTree>
    <p:extLst>
      <p:ext uri="{BB962C8B-B14F-4D97-AF65-F5344CB8AC3E}">
        <p14:creationId xmlns:p14="http://schemas.microsoft.com/office/powerpoint/2010/main" val="2045578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concludes this Gator Byte Webinar on Child Nutrition Programs. Thank you for attending and we hope you recognize the critical role of child nutrition programs in the United States. As always, Go Gators!</a:t>
            </a:r>
          </a:p>
        </p:txBody>
      </p:sp>
      <p:sp>
        <p:nvSpPr>
          <p:cNvPr id="4" name="Slide Number Placeholder 3"/>
          <p:cNvSpPr>
            <a:spLocks noGrp="1"/>
          </p:cNvSpPr>
          <p:nvPr>
            <p:ph type="sldNum" sz="quarter" idx="5"/>
          </p:nvPr>
        </p:nvSpPr>
        <p:spPr/>
        <p:txBody>
          <a:bodyPr/>
          <a:lstStyle/>
          <a:p>
            <a:fld id="{4ABBE35D-06C1-0547-A73F-D48ABC79AC7E}" type="slidenum">
              <a:rPr lang="en-US" smtClean="0"/>
              <a:t>17</a:t>
            </a:fld>
            <a:endParaRPr lang="en-US"/>
          </a:p>
        </p:txBody>
      </p:sp>
    </p:spTree>
    <p:extLst>
      <p:ext uri="{BB962C8B-B14F-4D97-AF65-F5344CB8AC3E}">
        <p14:creationId xmlns:p14="http://schemas.microsoft.com/office/powerpoint/2010/main" val="3893465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BE35D-06C1-0547-A73F-D48ABC79AC7E}" type="slidenum">
              <a:rPr lang="en-US" smtClean="0"/>
              <a:t>18</a:t>
            </a:fld>
            <a:endParaRPr lang="en-US"/>
          </a:p>
        </p:txBody>
      </p:sp>
    </p:spTree>
    <p:extLst>
      <p:ext uri="{BB962C8B-B14F-4D97-AF65-F5344CB8AC3E}">
        <p14:creationId xmlns:p14="http://schemas.microsoft.com/office/powerpoint/2010/main" val="202067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foundation for the child nutrition programs we have today was created over 50 years ago. Early advocates for federally funded nutrition programs recognized the need based on rates of childhood hunger and food insecurity. There was an opportunity for nutritious foods to be served to children while they were at schools. Thus, the Richard B. Russell National School Lunch Act was passed in 1946 by President Truman. Over the years, the school lunch program was revised to allow for greater participation. Additional pilot programs for school breakfast, summer food, and after school food programs were developed and made permanent in legislation. Today, the federal government helps administer child nutrition programs by providing cash reimbursement for every meal and snack served, subsidizes commodity foods for use in nutrition programs, and provides administrative and technical support to state and local administering agencies.</a:t>
            </a:r>
          </a:p>
        </p:txBody>
      </p:sp>
      <p:sp>
        <p:nvSpPr>
          <p:cNvPr id="4" name="Slide Number Placeholder 3"/>
          <p:cNvSpPr>
            <a:spLocks noGrp="1"/>
          </p:cNvSpPr>
          <p:nvPr>
            <p:ph type="sldNum" sz="quarter" idx="5"/>
          </p:nvPr>
        </p:nvSpPr>
        <p:spPr/>
        <p:txBody>
          <a:bodyPr/>
          <a:lstStyle/>
          <a:p>
            <a:fld id="{4ABBE35D-06C1-0547-A73F-D48ABC79AC7E}" type="slidenum">
              <a:rPr lang="en-US" smtClean="0"/>
              <a:t>2</a:t>
            </a:fld>
            <a:endParaRPr lang="en-US"/>
          </a:p>
        </p:txBody>
      </p:sp>
    </p:spTree>
    <p:extLst>
      <p:ext uri="{BB962C8B-B14F-4D97-AF65-F5344CB8AC3E}">
        <p14:creationId xmlns:p14="http://schemas.microsoft.com/office/powerpoint/2010/main" val="4055092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major child nutrition programs include the National School Lunch Program, the School Breakfast Program, the Special Milk Program, the Child and Adult Care Food Program, and the Summer Food Service Program. The National School Lunch Program, School Breakfast Program, and Special Milk Program provides free or reduced-price meals, snacks, and milk in participating schools during the school year. When school is not in session, the Child and Adult Care Food Program and Summer Food Service Program fill in the gaps. CACFP helps provide meals and snacks in after-school care, day cares, and adult or family day care facilities. During the summer months, children can receive daily meals and snacks at their community center, religious institution, summer camp, or other location that participates in the Summer Food Service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All of these programs provide cash reimbursement or directly supply food commodities to schools and/or institutions to serve meals and snacks to children outside of the home. This key point sets child nutrition programs apart from other nutrition assistance programs, such as SNAP and WIC, which provide financial assistance to individuals to purchase foods for home consumption.</a:t>
            </a:r>
          </a:p>
          <a:p>
            <a:endParaRPr lang="en-US" dirty="0"/>
          </a:p>
        </p:txBody>
      </p:sp>
      <p:sp>
        <p:nvSpPr>
          <p:cNvPr id="4" name="Slide Number Placeholder 3"/>
          <p:cNvSpPr>
            <a:spLocks noGrp="1"/>
          </p:cNvSpPr>
          <p:nvPr>
            <p:ph type="sldNum" sz="quarter" idx="5"/>
          </p:nvPr>
        </p:nvSpPr>
        <p:spPr/>
        <p:txBody>
          <a:bodyPr/>
          <a:lstStyle/>
          <a:p>
            <a:fld id="{4ABBE35D-06C1-0547-A73F-D48ABC79AC7E}" type="slidenum">
              <a:rPr lang="en-US" smtClean="0"/>
              <a:t>3</a:t>
            </a:fld>
            <a:endParaRPr lang="en-US"/>
          </a:p>
        </p:txBody>
      </p:sp>
    </p:spTree>
    <p:extLst>
      <p:ext uri="{BB962C8B-B14F-4D97-AF65-F5344CB8AC3E}">
        <p14:creationId xmlns:p14="http://schemas.microsoft.com/office/powerpoint/2010/main" val="1128092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discussed, the child nutrition programs have evolved over the past 50 years. The beginning of the federally funded child nutrition programs is often dated back to1946, when the </a:t>
            </a:r>
            <a:r>
              <a:rPr lang="en-US" sz="1200" dirty="0"/>
              <a:t>Richard B. Russell National School Lunch Act is passed. The original National School Lunch Program is </a:t>
            </a:r>
            <a:r>
              <a:rPr lang="en-US" sz="1200" i="0" dirty="0"/>
              <a:t>created. It is important to note that the reimbursement formula has since been changed.</a:t>
            </a:r>
            <a:endParaRPr lang="en-US" i="0" dirty="0"/>
          </a:p>
        </p:txBody>
      </p:sp>
      <p:sp>
        <p:nvSpPr>
          <p:cNvPr id="4" name="Slide Number Placeholder 3"/>
          <p:cNvSpPr>
            <a:spLocks noGrp="1"/>
          </p:cNvSpPr>
          <p:nvPr>
            <p:ph type="sldNum" sz="quarter" idx="5"/>
          </p:nvPr>
        </p:nvSpPr>
        <p:spPr/>
        <p:txBody>
          <a:bodyPr/>
          <a:lstStyle/>
          <a:p>
            <a:fld id="{4ABBE35D-06C1-0547-A73F-D48ABC79AC7E}" type="slidenum">
              <a:rPr lang="en-US" smtClean="0"/>
              <a:t>4</a:t>
            </a:fld>
            <a:endParaRPr lang="en-US"/>
          </a:p>
        </p:txBody>
      </p:sp>
    </p:spTree>
    <p:extLst>
      <p:ext uri="{BB962C8B-B14F-4D97-AF65-F5344CB8AC3E}">
        <p14:creationId xmlns:p14="http://schemas.microsoft.com/office/powerpoint/2010/main" val="3037596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1954, the pilot program for the Special </a:t>
            </a:r>
            <a:r>
              <a:rPr lang="en-US" sz="1200" dirty="0"/>
              <a:t>Milk Program was created. It was regularly reauthorized until becoming permanent in 1970. </a:t>
            </a:r>
            <a:endParaRPr lang="en-US" dirty="0"/>
          </a:p>
        </p:txBody>
      </p:sp>
      <p:sp>
        <p:nvSpPr>
          <p:cNvPr id="4" name="Slide Number Placeholder 3"/>
          <p:cNvSpPr>
            <a:spLocks noGrp="1"/>
          </p:cNvSpPr>
          <p:nvPr>
            <p:ph type="sldNum" sz="quarter" idx="5"/>
          </p:nvPr>
        </p:nvSpPr>
        <p:spPr/>
        <p:txBody>
          <a:bodyPr/>
          <a:lstStyle/>
          <a:p>
            <a:fld id="{4ABBE35D-06C1-0547-A73F-D48ABC79AC7E}" type="slidenum">
              <a:rPr lang="en-US" smtClean="0"/>
              <a:t>5</a:t>
            </a:fld>
            <a:endParaRPr lang="en-US"/>
          </a:p>
        </p:txBody>
      </p:sp>
    </p:spTree>
    <p:extLst>
      <p:ext uri="{BB962C8B-B14F-4D97-AF65-F5344CB8AC3E}">
        <p14:creationId xmlns:p14="http://schemas.microsoft.com/office/powerpoint/2010/main" val="1701937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1966, </a:t>
            </a:r>
            <a:r>
              <a:rPr lang="en-US" sz="1200" dirty="0"/>
              <a:t>a pilot program established the School Breakfast Program, which was regularly extended and became permanent in 1975. Through this program, breakfast is offered at free or reduced-price in participating schools.</a:t>
            </a:r>
            <a:endParaRPr lang="en-US" dirty="0"/>
          </a:p>
        </p:txBody>
      </p:sp>
      <p:sp>
        <p:nvSpPr>
          <p:cNvPr id="4" name="Slide Number Placeholder 3"/>
          <p:cNvSpPr>
            <a:spLocks noGrp="1"/>
          </p:cNvSpPr>
          <p:nvPr>
            <p:ph type="sldNum" sz="quarter" idx="5"/>
          </p:nvPr>
        </p:nvSpPr>
        <p:spPr/>
        <p:txBody>
          <a:bodyPr/>
          <a:lstStyle/>
          <a:p>
            <a:fld id="{4ABBE35D-06C1-0547-A73F-D48ABC79AC7E}" type="slidenum">
              <a:rPr lang="en-US" smtClean="0"/>
              <a:t>6</a:t>
            </a:fld>
            <a:endParaRPr lang="en-US"/>
          </a:p>
        </p:txBody>
      </p:sp>
    </p:spTree>
    <p:extLst>
      <p:ext uri="{BB962C8B-B14F-4D97-AF65-F5344CB8AC3E}">
        <p14:creationId xmlns:p14="http://schemas.microsoft.com/office/powerpoint/2010/main" val="233331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1978, </a:t>
            </a:r>
            <a:r>
              <a:rPr lang="en-US" sz="1200" dirty="0"/>
              <a:t>a nutrition program for child care settings and summer programs is established. They were later revised to become two separate nutrition programs, the Child and Adult Care Food Program and Summer Food Service Program.</a:t>
            </a:r>
            <a:endParaRPr lang="en-US" dirty="0"/>
          </a:p>
        </p:txBody>
      </p:sp>
      <p:sp>
        <p:nvSpPr>
          <p:cNvPr id="4" name="Slide Number Placeholder 3"/>
          <p:cNvSpPr>
            <a:spLocks noGrp="1"/>
          </p:cNvSpPr>
          <p:nvPr>
            <p:ph type="sldNum" sz="quarter" idx="5"/>
          </p:nvPr>
        </p:nvSpPr>
        <p:spPr/>
        <p:txBody>
          <a:bodyPr/>
          <a:lstStyle/>
          <a:p>
            <a:fld id="{4ABBE35D-06C1-0547-A73F-D48ABC79AC7E}" type="slidenum">
              <a:rPr lang="en-US" smtClean="0"/>
              <a:t>7</a:t>
            </a:fld>
            <a:endParaRPr lang="en-US"/>
          </a:p>
        </p:txBody>
      </p:sp>
    </p:spTree>
    <p:extLst>
      <p:ext uri="{BB962C8B-B14F-4D97-AF65-F5344CB8AC3E}">
        <p14:creationId xmlns:p14="http://schemas.microsoft.com/office/powerpoint/2010/main" val="1088947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2008, </a:t>
            </a:r>
            <a:r>
              <a:rPr lang="en-US" sz="1200" dirty="0"/>
              <a:t>The Fresh Fruit and Vegetable Program is expanded nationwide. </a:t>
            </a:r>
            <a:r>
              <a:rPr lang="en-US" sz="1200" kern="1200" dirty="0">
                <a:solidFill>
                  <a:schemeClr val="tx1"/>
                </a:solidFill>
                <a:effectLst/>
                <a:latin typeface="+mn-lt"/>
                <a:ea typeface="+mn-ea"/>
                <a:cs typeface="+mn-cs"/>
              </a:rPr>
              <a:t>The Fresh Fruit and Vegetable program (FFVP) provides free fruit and vegetable snacks to elementary school students. Funding for this program comes from a transfer by the USDA’s Section 32 program, which is a permanent appropriation of 30% of the previous year’s customs receipts.</a:t>
            </a:r>
            <a:r>
              <a:rPr lang="en-US" dirty="0">
                <a:effectLst/>
              </a:rPr>
              <a:t> </a:t>
            </a:r>
            <a:endParaRPr lang="en-US" dirty="0"/>
          </a:p>
        </p:txBody>
      </p:sp>
      <p:sp>
        <p:nvSpPr>
          <p:cNvPr id="4" name="Slide Number Placeholder 3"/>
          <p:cNvSpPr>
            <a:spLocks noGrp="1"/>
          </p:cNvSpPr>
          <p:nvPr>
            <p:ph type="sldNum" sz="quarter" idx="5"/>
          </p:nvPr>
        </p:nvSpPr>
        <p:spPr/>
        <p:txBody>
          <a:bodyPr/>
          <a:lstStyle/>
          <a:p>
            <a:fld id="{4ABBE35D-06C1-0547-A73F-D48ABC79AC7E}" type="slidenum">
              <a:rPr lang="en-US" smtClean="0"/>
              <a:t>8</a:t>
            </a:fld>
            <a:endParaRPr lang="en-US"/>
          </a:p>
        </p:txBody>
      </p:sp>
    </p:spTree>
    <p:extLst>
      <p:ext uri="{BB962C8B-B14F-4D97-AF65-F5344CB8AC3E}">
        <p14:creationId xmlns:p14="http://schemas.microsoft.com/office/powerpoint/2010/main" val="3656376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2010, </a:t>
            </a:r>
            <a:r>
              <a:rPr lang="en-US" sz="1200" dirty="0"/>
              <a:t>The Healthy, Hunger-Free Kids Act reauthorized most child nutrition programs and establishes new nutrition standards for these programs. This was the most recent reauthorization of child nutrition programs.</a:t>
            </a:r>
            <a:endParaRPr lang="en-US" dirty="0"/>
          </a:p>
        </p:txBody>
      </p:sp>
      <p:sp>
        <p:nvSpPr>
          <p:cNvPr id="4" name="Slide Number Placeholder 3"/>
          <p:cNvSpPr>
            <a:spLocks noGrp="1"/>
          </p:cNvSpPr>
          <p:nvPr>
            <p:ph type="sldNum" sz="quarter" idx="5"/>
          </p:nvPr>
        </p:nvSpPr>
        <p:spPr/>
        <p:txBody>
          <a:bodyPr/>
          <a:lstStyle/>
          <a:p>
            <a:fld id="{4ABBE35D-06C1-0547-A73F-D48ABC79AC7E}" type="slidenum">
              <a:rPr lang="en-US" smtClean="0"/>
              <a:t>9</a:t>
            </a:fld>
            <a:endParaRPr lang="en-US"/>
          </a:p>
        </p:txBody>
      </p:sp>
    </p:spTree>
    <p:extLst>
      <p:ext uri="{BB962C8B-B14F-4D97-AF65-F5344CB8AC3E}">
        <p14:creationId xmlns:p14="http://schemas.microsoft.com/office/powerpoint/2010/main" val="103310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5D638-F7D6-1B4B-AB93-2F66776777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D47A36-D368-7047-BD81-85B0FEA145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550ABE-53AE-6D41-8DE9-D46A18AAA8EE}"/>
              </a:ext>
            </a:extLst>
          </p:cNvPr>
          <p:cNvSpPr>
            <a:spLocks noGrp="1"/>
          </p:cNvSpPr>
          <p:nvPr>
            <p:ph type="dt" sz="half" idx="10"/>
          </p:nvPr>
        </p:nvSpPr>
        <p:spPr/>
        <p:txBody>
          <a:bodyPr/>
          <a:lstStyle/>
          <a:p>
            <a:fld id="{534ED19C-1749-9946-894C-E751B04A50FB}" type="datetimeFigureOut">
              <a:rPr lang="en-US" smtClean="0"/>
              <a:t>1/3/2020</a:t>
            </a:fld>
            <a:endParaRPr lang="en-US"/>
          </a:p>
        </p:txBody>
      </p:sp>
      <p:sp>
        <p:nvSpPr>
          <p:cNvPr id="5" name="Footer Placeholder 4">
            <a:extLst>
              <a:ext uri="{FF2B5EF4-FFF2-40B4-BE49-F238E27FC236}">
                <a16:creationId xmlns:a16="http://schemas.microsoft.com/office/drawing/2014/main" id="{CD19BA05-309F-7C42-A3ED-83C391534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B49C14-623B-1548-8467-88FE30822A9E}"/>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3653208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D97E4-3AD4-5D41-B197-D754E4FF1F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5C8FCC-FEA5-6540-B55D-DFBA27330A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ADC51-D44A-D948-A174-EDD1862B5BA2}"/>
              </a:ext>
            </a:extLst>
          </p:cNvPr>
          <p:cNvSpPr>
            <a:spLocks noGrp="1"/>
          </p:cNvSpPr>
          <p:nvPr>
            <p:ph type="dt" sz="half" idx="10"/>
          </p:nvPr>
        </p:nvSpPr>
        <p:spPr/>
        <p:txBody>
          <a:bodyPr/>
          <a:lstStyle/>
          <a:p>
            <a:fld id="{534ED19C-1749-9946-894C-E751B04A50FB}" type="datetimeFigureOut">
              <a:rPr lang="en-US" smtClean="0"/>
              <a:t>1/3/2020</a:t>
            </a:fld>
            <a:endParaRPr lang="en-US"/>
          </a:p>
        </p:txBody>
      </p:sp>
      <p:sp>
        <p:nvSpPr>
          <p:cNvPr id="5" name="Footer Placeholder 4">
            <a:extLst>
              <a:ext uri="{FF2B5EF4-FFF2-40B4-BE49-F238E27FC236}">
                <a16:creationId xmlns:a16="http://schemas.microsoft.com/office/drawing/2014/main" id="{A041709D-4D38-4F44-94BC-7787FC15EA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F24A74-3BF0-A449-A908-758C27F2908E}"/>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400148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E67AA-6C5B-FE49-A395-3E67C99807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087DB7-E35B-BB41-81B3-788D790306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44A01-28D9-AA40-B14B-0ED95C202E93}"/>
              </a:ext>
            </a:extLst>
          </p:cNvPr>
          <p:cNvSpPr>
            <a:spLocks noGrp="1"/>
          </p:cNvSpPr>
          <p:nvPr>
            <p:ph type="dt" sz="half" idx="10"/>
          </p:nvPr>
        </p:nvSpPr>
        <p:spPr/>
        <p:txBody>
          <a:bodyPr/>
          <a:lstStyle/>
          <a:p>
            <a:fld id="{534ED19C-1749-9946-894C-E751B04A50FB}" type="datetimeFigureOut">
              <a:rPr lang="en-US" smtClean="0"/>
              <a:t>1/3/2020</a:t>
            </a:fld>
            <a:endParaRPr lang="en-US"/>
          </a:p>
        </p:txBody>
      </p:sp>
      <p:sp>
        <p:nvSpPr>
          <p:cNvPr id="5" name="Footer Placeholder 4">
            <a:extLst>
              <a:ext uri="{FF2B5EF4-FFF2-40B4-BE49-F238E27FC236}">
                <a16:creationId xmlns:a16="http://schemas.microsoft.com/office/drawing/2014/main" id="{700ABD91-4F7C-A749-8D53-84281C92A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87D14C-F7AA-2A43-B2A8-88D280F8DAE4}"/>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1034040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3112B-2ECE-F94D-B92A-B98E8790B1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65E8EF-53F4-9D4A-B879-F22443A60D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D98DD7-7568-5148-B2CA-80DFD6B54FF1}"/>
              </a:ext>
            </a:extLst>
          </p:cNvPr>
          <p:cNvSpPr>
            <a:spLocks noGrp="1"/>
          </p:cNvSpPr>
          <p:nvPr>
            <p:ph type="dt" sz="half" idx="10"/>
          </p:nvPr>
        </p:nvSpPr>
        <p:spPr/>
        <p:txBody>
          <a:bodyPr/>
          <a:lstStyle/>
          <a:p>
            <a:fld id="{534ED19C-1749-9946-894C-E751B04A50FB}" type="datetimeFigureOut">
              <a:rPr lang="en-US" smtClean="0"/>
              <a:t>1/3/2020</a:t>
            </a:fld>
            <a:endParaRPr lang="en-US"/>
          </a:p>
        </p:txBody>
      </p:sp>
      <p:sp>
        <p:nvSpPr>
          <p:cNvPr id="5" name="Footer Placeholder 4">
            <a:extLst>
              <a:ext uri="{FF2B5EF4-FFF2-40B4-BE49-F238E27FC236}">
                <a16:creationId xmlns:a16="http://schemas.microsoft.com/office/drawing/2014/main" id="{CFC45785-3F48-1B42-9D13-6A1D65C246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2BD2C-7AA8-5E40-BEC6-47DC2CDEF4AF}"/>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405773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D0AF-178C-B549-B553-7BBF197CC7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14875-6B0F-CE47-AA17-632FD0C475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6C5EC7-85FB-CC4C-A9DA-4E5B06F31C00}"/>
              </a:ext>
            </a:extLst>
          </p:cNvPr>
          <p:cNvSpPr>
            <a:spLocks noGrp="1"/>
          </p:cNvSpPr>
          <p:nvPr>
            <p:ph type="dt" sz="half" idx="10"/>
          </p:nvPr>
        </p:nvSpPr>
        <p:spPr/>
        <p:txBody>
          <a:bodyPr/>
          <a:lstStyle/>
          <a:p>
            <a:fld id="{534ED19C-1749-9946-894C-E751B04A50FB}" type="datetimeFigureOut">
              <a:rPr lang="en-US" smtClean="0"/>
              <a:t>1/3/2020</a:t>
            </a:fld>
            <a:endParaRPr lang="en-US"/>
          </a:p>
        </p:txBody>
      </p:sp>
      <p:sp>
        <p:nvSpPr>
          <p:cNvPr id="5" name="Footer Placeholder 4">
            <a:extLst>
              <a:ext uri="{FF2B5EF4-FFF2-40B4-BE49-F238E27FC236}">
                <a16:creationId xmlns:a16="http://schemas.microsoft.com/office/drawing/2014/main" id="{30F82D1E-F5C3-AB49-AE4F-5F29F788D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4C111-9EAC-2E4B-8537-F006A60F22ED}"/>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3938900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7CE3-FC25-2A41-BDF8-9752E8239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DC9833-7097-564F-AE4D-F45C80D0E1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C43A2-FDAE-6F4D-8320-2E7DF1DD54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2CA02B-17ED-9048-B73C-B50EF6E7E332}"/>
              </a:ext>
            </a:extLst>
          </p:cNvPr>
          <p:cNvSpPr>
            <a:spLocks noGrp="1"/>
          </p:cNvSpPr>
          <p:nvPr>
            <p:ph type="dt" sz="half" idx="10"/>
          </p:nvPr>
        </p:nvSpPr>
        <p:spPr/>
        <p:txBody>
          <a:bodyPr/>
          <a:lstStyle/>
          <a:p>
            <a:fld id="{534ED19C-1749-9946-894C-E751B04A50FB}" type="datetimeFigureOut">
              <a:rPr lang="en-US" smtClean="0"/>
              <a:t>1/3/2020</a:t>
            </a:fld>
            <a:endParaRPr lang="en-US"/>
          </a:p>
        </p:txBody>
      </p:sp>
      <p:sp>
        <p:nvSpPr>
          <p:cNvPr id="6" name="Footer Placeholder 5">
            <a:extLst>
              <a:ext uri="{FF2B5EF4-FFF2-40B4-BE49-F238E27FC236}">
                <a16:creationId xmlns:a16="http://schemas.microsoft.com/office/drawing/2014/main" id="{03DE1854-CA22-A449-AB92-E62504D1ED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1DBE77-FF1B-8A4D-A3F0-96E79298247E}"/>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148935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1AB6-23D9-114B-A4F9-EB98DD3591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74B7C0-DD28-7441-BC36-91CD1BF5F0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5A4690-078C-5945-9F21-78C290CA8F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9E02D9-3A85-AB4A-8713-96C53889EC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1EDD1B-16EA-2044-9666-1A3B0F9917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163835-1846-5648-B2A7-5AE6870A67B6}"/>
              </a:ext>
            </a:extLst>
          </p:cNvPr>
          <p:cNvSpPr>
            <a:spLocks noGrp="1"/>
          </p:cNvSpPr>
          <p:nvPr>
            <p:ph type="dt" sz="half" idx="10"/>
          </p:nvPr>
        </p:nvSpPr>
        <p:spPr/>
        <p:txBody>
          <a:bodyPr/>
          <a:lstStyle/>
          <a:p>
            <a:fld id="{534ED19C-1749-9946-894C-E751B04A50FB}" type="datetimeFigureOut">
              <a:rPr lang="en-US" smtClean="0"/>
              <a:t>1/3/2020</a:t>
            </a:fld>
            <a:endParaRPr lang="en-US"/>
          </a:p>
        </p:txBody>
      </p:sp>
      <p:sp>
        <p:nvSpPr>
          <p:cNvPr id="8" name="Footer Placeholder 7">
            <a:extLst>
              <a:ext uri="{FF2B5EF4-FFF2-40B4-BE49-F238E27FC236}">
                <a16:creationId xmlns:a16="http://schemas.microsoft.com/office/drawing/2014/main" id="{E874B418-E97A-294A-803B-CC60381F5D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0BD378-66B4-8A47-B38F-4BF22DE40EB5}"/>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1702386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63CED-62E2-A24F-8B58-0265A3A463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BB4204-3D16-ED4B-BD50-642F49C89923}"/>
              </a:ext>
            </a:extLst>
          </p:cNvPr>
          <p:cNvSpPr>
            <a:spLocks noGrp="1"/>
          </p:cNvSpPr>
          <p:nvPr>
            <p:ph type="dt" sz="half" idx="10"/>
          </p:nvPr>
        </p:nvSpPr>
        <p:spPr/>
        <p:txBody>
          <a:bodyPr/>
          <a:lstStyle/>
          <a:p>
            <a:fld id="{534ED19C-1749-9946-894C-E751B04A50FB}" type="datetimeFigureOut">
              <a:rPr lang="en-US" smtClean="0"/>
              <a:t>1/3/2020</a:t>
            </a:fld>
            <a:endParaRPr lang="en-US"/>
          </a:p>
        </p:txBody>
      </p:sp>
      <p:sp>
        <p:nvSpPr>
          <p:cNvPr id="4" name="Footer Placeholder 3">
            <a:extLst>
              <a:ext uri="{FF2B5EF4-FFF2-40B4-BE49-F238E27FC236}">
                <a16:creationId xmlns:a16="http://schemas.microsoft.com/office/drawing/2014/main" id="{B4E39BEB-CC8B-3841-BAED-F7CB2FD1D6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F43F64-8AE6-B84C-A0B5-D77CF00EF137}"/>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210455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B3C6ED-0FFC-E142-96E5-5ED7BE14541F}"/>
              </a:ext>
            </a:extLst>
          </p:cNvPr>
          <p:cNvSpPr>
            <a:spLocks noGrp="1"/>
          </p:cNvSpPr>
          <p:nvPr>
            <p:ph type="dt" sz="half" idx="10"/>
          </p:nvPr>
        </p:nvSpPr>
        <p:spPr/>
        <p:txBody>
          <a:bodyPr/>
          <a:lstStyle/>
          <a:p>
            <a:fld id="{534ED19C-1749-9946-894C-E751B04A50FB}" type="datetimeFigureOut">
              <a:rPr lang="en-US" smtClean="0"/>
              <a:t>1/3/2020</a:t>
            </a:fld>
            <a:endParaRPr lang="en-US"/>
          </a:p>
        </p:txBody>
      </p:sp>
      <p:sp>
        <p:nvSpPr>
          <p:cNvPr id="3" name="Footer Placeholder 2">
            <a:extLst>
              <a:ext uri="{FF2B5EF4-FFF2-40B4-BE49-F238E27FC236}">
                <a16:creationId xmlns:a16="http://schemas.microsoft.com/office/drawing/2014/main" id="{43621979-9970-9349-B443-79E95A1B30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B37F92-834D-7F47-A5FB-F7C968999EDF}"/>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2673610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FC88-D5CD-E448-8A31-34CC006835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12C948-DDBA-A04B-911E-54F9B93EF3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1EE12E-0909-584B-AEE5-E783E4EA56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F5058A-6402-E944-A7E9-36D07D928A6C}"/>
              </a:ext>
            </a:extLst>
          </p:cNvPr>
          <p:cNvSpPr>
            <a:spLocks noGrp="1"/>
          </p:cNvSpPr>
          <p:nvPr>
            <p:ph type="dt" sz="half" idx="10"/>
          </p:nvPr>
        </p:nvSpPr>
        <p:spPr/>
        <p:txBody>
          <a:bodyPr/>
          <a:lstStyle/>
          <a:p>
            <a:fld id="{534ED19C-1749-9946-894C-E751B04A50FB}" type="datetimeFigureOut">
              <a:rPr lang="en-US" smtClean="0"/>
              <a:t>1/3/2020</a:t>
            </a:fld>
            <a:endParaRPr lang="en-US"/>
          </a:p>
        </p:txBody>
      </p:sp>
      <p:sp>
        <p:nvSpPr>
          <p:cNvPr id="6" name="Footer Placeholder 5">
            <a:extLst>
              <a:ext uri="{FF2B5EF4-FFF2-40B4-BE49-F238E27FC236}">
                <a16:creationId xmlns:a16="http://schemas.microsoft.com/office/drawing/2014/main" id="{20E75101-4977-8244-B6DA-839B27CDB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EC8B5D-1AA8-5549-B02E-715A0B5B87E3}"/>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106111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91A1E-89E6-CB42-BA44-1C60ACE4A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F0389E-B0F4-7243-BE39-37972B136A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3658636-823B-8A4B-BF9F-F31C22C402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913789-8CE2-6046-868A-113541CBDF34}"/>
              </a:ext>
            </a:extLst>
          </p:cNvPr>
          <p:cNvSpPr>
            <a:spLocks noGrp="1"/>
          </p:cNvSpPr>
          <p:nvPr>
            <p:ph type="dt" sz="half" idx="10"/>
          </p:nvPr>
        </p:nvSpPr>
        <p:spPr/>
        <p:txBody>
          <a:bodyPr/>
          <a:lstStyle/>
          <a:p>
            <a:fld id="{534ED19C-1749-9946-894C-E751B04A50FB}" type="datetimeFigureOut">
              <a:rPr lang="en-US" smtClean="0"/>
              <a:t>1/3/2020</a:t>
            </a:fld>
            <a:endParaRPr lang="en-US"/>
          </a:p>
        </p:txBody>
      </p:sp>
      <p:sp>
        <p:nvSpPr>
          <p:cNvPr id="6" name="Footer Placeholder 5">
            <a:extLst>
              <a:ext uri="{FF2B5EF4-FFF2-40B4-BE49-F238E27FC236}">
                <a16:creationId xmlns:a16="http://schemas.microsoft.com/office/drawing/2014/main" id="{4944B37D-A176-FE40-B2E6-82AF7758B3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027147-B275-9B47-BEFE-91E226A05CCB}"/>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1581813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4602F8-A6E6-8D40-84C0-B4AA8F695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0C41CB-1464-A44B-BEFB-112E8D06E5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40573-CBB8-C749-A43F-51A1D4CB8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ED19C-1749-9946-894C-E751B04A50FB}" type="datetimeFigureOut">
              <a:rPr lang="en-US" smtClean="0"/>
              <a:t>1/3/2020</a:t>
            </a:fld>
            <a:endParaRPr lang="en-US"/>
          </a:p>
        </p:txBody>
      </p:sp>
      <p:sp>
        <p:nvSpPr>
          <p:cNvPr id="5" name="Footer Placeholder 4">
            <a:extLst>
              <a:ext uri="{FF2B5EF4-FFF2-40B4-BE49-F238E27FC236}">
                <a16:creationId xmlns:a16="http://schemas.microsoft.com/office/drawing/2014/main" id="{273645EA-5FBB-3447-AE6B-AD623BD875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766937-EE21-8F48-9645-421DC2A267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7465F-6923-9D49-BDCA-09504565B956}" type="slidenum">
              <a:rPr lang="en-US" smtClean="0"/>
              <a:t>‹#›</a:t>
            </a:fld>
            <a:endParaRPr lang="en-US"/>
          </a:p>
        </p:txBody>
      </p:sp>
    </p:spTree>
    <p:extLst>
      <p:ext uri="{BB962C8B-B14F-4D97-AF65-F5344CB8AC3E}">
        <p14:creationId xmlns:p14="http://schemas.microsoft.com/office/powerpoint/2010/main" val="746290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svg"/><Relationship Id="rId5" Type="http://schemas.openxmlformats.org/officeDocument/2006/relationships/image" Target="../media/image7.png"/><Relationship Id="rId4" Type="http://schemas.openxmlformats.org/officeDocument/2006/relationships/notesSlide" Target="../notesSlides/notesSlide10.xml"/><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audio" Target="../media/media14.m4a"/><Relationship Id="rId7" Type="http://schemas.openxmlformats.org/officeDocument/2006/relationships/audio" Target="../media/media16.m4a"/><Relationship Id="rId2" Type="http://schemas.microsoft.com/office/2007/relationships/media" Target="../media/media14.m4a"/><Relationship Id="rId1" Type="http://schemas.openxmlformats.org/officeDocument/2006/relationships/tags" Target="../tags/tag2.xml"/><Relationship Id="rId6" Type="http://schemas.microsoft.com/office/2007/relationships/media" Target="../media/media16.m4a"/><Relationship Id="rId5" Type="http://schemas.openxmlformats.org/officeDocument/2006/relationships/audio" Target="../media/media15.m4a"/><Relationship Id="rId10" Type="http://schemas.openxmlformats.org/officeDocument/2006/relationships/image" Target="../media/image1.png"/><Relationship Id="rId4" Type="http://schemas.microsoft.com/office/2007/relationships/media" Target="../media/media15.m4a"/><Relationship Id="rId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microsoft.com/office/2007/relationships/media" Target="../media/media20.m4a"/><Relationship Id="rId13" Type="http://schemas.openxmlformats.org/officeDocument/2006/relationships/image" Target="../media/image17.svg"/><Relationship Id="rId18" Type="http://schemas.openxmlformats.org/officeDocument/2006/relationships/image" Target="../media/image1.png"/><Relationship Id="rId3" Type="http://schemas.openxmlformats.org/officeDocument/2006/relationships/audio" Target="../media/media17.m4a"/><Relationship Id="rId7" Type="http://schemas.openxmlformats.org/officeDocument/2006/relationships/audio" Target="../media/media19.m4a"/><Relationship Id="rId12" Type="http://schemas.openxmlformats.org/officeDocument/2006/relationships/image" Target="../media/image9.png"/><Relationship Id="rId17" Type="http://schemas.openxmlformats.org/officeDocument/2006/relationships/image" Target="../media/image21.svg"/><Relationship Id="rId2" Type="http://schemas.microsoft.com/office/2007/relationships/media" Target="../media/media17.m4a"/><Relationship Id="rId16" Type="http://schemas.openxmlformats.org/officeDocument/2006/relationships/image" Target="../media/image11.png"/><Relationship Id="rId1" Type="http://schemas.openxmlformats.org/officeDocument/2006/relationships/tags" Target="../tags/tag3.xml"/><Relationship Id="rId6" Type="http://schemas.microsoft.com/office/2007/relationships/media" Target="../media/media19.m4a"/><Relationship Id="rId11" Type="http://schemas.openxmlformats.org/officeDocument/2006/relationships/notesSlide" Target="../notesSlides/notesSlide12.xml"/><Relationship Id="rId5" Type="http://schemas.openxmlformats.org/officeDocument/2006/relationships/audio" Target="../media/media18.m4a"/><Relationship Id="rId15" Type="http://schemas.openxmlformats.org/officeDocument/2006/relationships/image" Target="../media/image19.svg"/><Relationship Id="rId10" Type="http://schemas.openxmlformats.org/officeDocument/2006/relationships/slideLayout" Target="../slideLayouts/slideLayout1.xml"/><Relationship Id="rId4" Type="http://schemas.microsoft.com/office/2007/relationships/media" Target="../media/media18.m4a"/><Relationship Id="rId9" Type="http://schemas.openxmlformats.org/officeDocument/2006/relationships/audio" Target="../media/media20.m4a"/><Relationship Id="rId1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microsoft.com/office/2007/relationships/media" Target="../media/media24.m4a"/><Relationship Id="rId3" Type="http://schemas.openxmlformats.org/officeDocument/2006/relationships/audio" Target="../media/media21.m4a"/><Relationship Id="rId7" Type="http://schemas.openxmlformats.org/officeDocument/2006/relationships/audio" Target="../media/media23.m4a"/><Relationship Id="rId12" Type="http://schemas.openxmlformats.org/officeDocument/2006/relationships/image" Target="../media/image1.png"/><Relationship Id="rId2" Type="http://schemas.microsoft.com/office/2007/relationships/media" Target="../media/media21.m4a"/><Relationship Id="rId1" Type="http://schemas.openxmlformats.org/officeDocument/2006/relationships/tags" Target="../tags/tag4.xml"/><Relationship Id="rId6" Type="http://schemas.microsoft.com/office/2007/relationships/media" Target="../media/media23.m4a"/><Relationship Id="rId11" Type="http://schemas.openxmlformats.org/officeDocument/2006/relationships/notesSlide" Target="../notesSlides/notesSlide13.xml"/><Relationship Id="rId5" Type="http://schemas.openxmlformats.org/officeDocument/2006/relationships/audio" Target="../media/media22.m4a"/><Relationship Id="rId10" Type="http://schemas.openxmlformats.org/officeDocument/2006/relationships/slideLayout" Target="../slideLayouts/slideLayout1.xml"/><Relationship Id="rId4" Type="http://schemas.microsoft.com/office/2007/relationships/media" Target="../media/media22.m4a"/><Relationship Id="rId9" Type="http://schemas.openxmlformats.org/officeDocument/2006/relationships/audio" Target="../media/media24.m4a"/></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audio" Target="../media/media25.m4a"/><Relationship Id="rId7" Type="http://schemas.openxmlformats.org/officeDocument/2006/relationships/audio" Target="../media/media27.m4a"/><Relationship Id="rId2" Type="http://schemas.microsoft.com/office/2007/relationships/media" Target="../media/media25.m4a"/><Relationship Id="rId1" Type="http://schemas.openxmlformats.org/officeDocument/2006/relationships/tags" Target="../tags/tag5.xml"/><Relationship Id="rId6" Type="http://schemas.microsoft.com/office/2007/relationships/media" Target="../media/media27.m4a"/><Relationship Id="rId5" Type="http://schemas.openxmlformats.org/officeDocument/2006/relationships/audio" Target="../media/media26.m4a"/><Relationship Id="rId10" Type="http://schemas.openxmlformats.org/officeDocument/2006/relationships/image" Target="../media/image1.png"/><Relationship Id="rId4" Type="http://schemas.microsoft.com/office/2007/relationships/media" Target="../media/media26.m4a"/><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microsoft.com/office/2007/relationships/media" Target="../media/media31.m4a"/><Relationship Id="rId13" Type="http://schemas.openxmlformats.org/officeDocument/2006/relationships/image" Target="../media/image23.svg"/><Relationship Id="rId3" Type="http://schemas.openxmlformats.org/officeDocument/2006/relationships/audio" Target="../media/media28.m4a"/><Relationship Id="rId7" Type="http://schemas.openxmlformats.org/officeDocument/2006/relationships/audio" Target="../media/media30.m4a"/><Relationship Id="rId12" Type="http://schemas.openxmlformats.org/officeDocument/2006/relationships/image" Target="../media/image12.png"/><Relationship Id="rId2" Type="http://schemas.microsoft.com/office/2007/relationships/media" Target="../media/media28.m4a"/><Relationship Id="rId16" Type="http://schemas.openxmlformats.org/officeDocument/2006/relationships/image" Target="../media/image1.png"/><Relationship Id="rId1" Type="http://schemas.openxmlformats.org/officeDocument/2006/relationships/tags" Target="../tags/tag6.xml"/><Relationship Id="rId6" Type="http://schemas.microsoft.com/office/2007/relationships/media" Target="../media/media30.m4a"/><Relationship Id="rId11" Type="http://schemas.openxmlformats.org/officeDocument/2006/relationships/notesSlide" Target="../notesSlides/notesSlide15.xml"/><Relationship Id="rId5" Type="http://schemas.openxmlformats.org/officeDocument/2006/relationships/audio" Target="../media/media29.m4a"/><Relationship Id="rId15" Type="http://schemas.openxmlformats.org/officeDocument/2006/relationships/image" Target="../media/image25.svg"/><Relationship Id="rId10" Type="http://schemas.openxmlformats.org/officeDocument/2006/relationships/slideLayout" Target="../slideLayouts/slideLayout1.xml"/><Relationship Id="rId4" Type="http://schemas.microsoft.com/office/2007/relationships/media" Target="../media/media29.m4a"/><Relationship Id="rId9" Type="http://schemas.openxmlformats.org/officeDocument/2006/relationships/audio" Target="../media/media31.m4a"/><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microsoft.com/office/2007/relationships/media" Target="../media/media35.m4a"/><Relationship Id="rId13" Type="http://schemas.openxmlformats.org/officeDocument/2006/relationships/image" Target="../media/image27.svg"/><Relationship Id="rId18" Type="http://schemas.openxmlformats.org/officeDocument/2006/relationships/image" Target="../media/image17.png"/><Relationship Id="rId3" Type="http://schemas.openxmlformats.org/officeDocument/2006/relationships/audio" Target="../media/media32.m4a"/><Relationship Id="rId21" Type="http://schemas.openxmlformats.org/officeDocument/2006/relationships/image" Target="../media/image35.svg"/><Relationship Id="rId7" Type="http://schemas.openxmlformats.org/officeDocument/2006/relationships/audio" Target="../media/media34.m4a"/><Relationship Id="rId12" Type="http://schemas.openxmlformats.org/officeDocument/2006/relationships/image" Target="../media/image14.png"/><Relationship Id="rId17" Type="http://schemas.openxmlformats.org/officeDocument/2006/relationships/image" Target="../media/image31.svg"/><Relationship Id="rId2" Type="http://schemas.microsoft.com/office/2007/relationships/media" Target="../media/media32.m4a"/><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tags" Target="../tags/tag7.xml"/><Relationship Id="rId6" Type="http://schemas.microsoft.com/office/2007/relationships/media" Target="../media/media34.m4a"/><Relationship Id="rId11" Type="http://schemas.openxmlformats.org/officeDocument/2006/relationships/notesSlide" Target="../notesSlides/notesSlide16.xml"/><Relationship Id="rId24" Type="http://schemas.openxmlformats.org/officeDocument/2006/relationships/image" Target="../media/image1.png"/><Relationship Id="rId5" Type="http://schemas.openxmlformats.org/officeDocument/2006/relationships/audio" Target="../media/media33.m4a"/><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slideLayout" Target="../slideLayouts/slideLayout1.xml"/><Relationship Id="rId19" Type="http://schemas.openxmlformats.org/officeDocument/2006/relationships/image" Target="../media/image33.svg"/><Relationship Id="rId4" Type="http://schemas.microsoft.com/office/2007/relationships/media" Target="../media/media33.m4a"/><Relationship Id="rId9" Type="http://schemas.openxmlformats.org/officeDocument/2006/relationships/audio" Target="../media/media35.m4a"/><Relationship Id="rId14" Type="http://schemas.openxmlformats.org/officeDocument/2006/relationships/image" Target="../media/image15.png"/><Relationship Id="rId22"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17.xml"/><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svg"/><Relationship Id="rId11" Type="http://schemas.openxmlformats.org/officeDocument/2006/relationships/image" Target="../media/image1.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media" Target="../media/media6.m4a"/><Relationship Id="rId3" Type="http://schemas.openxmlformats.org/officeDocument/2006/relationships/audio" Target="../media/media3.m4a"/><Relationship Id="rId7" Type="http://schemas.openxmlformats.org/officeDocument/2006/relationships/audio" Target="../media/media5.m4a"/><Relationship Id="rId12" Type="http://schemas.openxmlformats.org/officeDocument/2006/relationships/image" Target="../media/image1.png"/><Relationship Id="rId2" Type="http://schemas.microsoft.com/office/2007/relationships/media" Target="../media/media3.m4a"/><Relationship Id="rId1" Type="http://schemas.openxmlformats.org/officeDocument/2006/relationships/tags" Target="../tags/tag1.xml"/><Relationship Id="rId6" Type="http://schemas.microsoft.com/office/2007/relationships/media" Target="../media/media5.m4a"/><Relationship Id="rId11" Type="http://schemas.openxmlformats.org/officeDocument/2006/relationships/notesSlide" Target="../notesSlides/notesSlide3.xml"/><Relationship Id="rId5" Type="http://schemas.openxmlformats.org/officeDocument/2006/relationships/audio" Target="../media/media4.m4a"/><Relationship Id="rId10" Type="http://schemas.openxmlformats.org/officeDocument/2006/relationships/slideLayout" Target="../slideLayouts/slideLayout1.xml"/><Relationship Id="rId4" Type="http://schemas.microsoft.com/office/2007/relationships/media" Target="../media/media4.m4a"/><Relationship Id="rId9" Type="http://schemas.openxmlformats.org/officeDocument/2006/relationships/audio" Target="../media/media6.m4a"/></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notesSlide" Target="../notesSlides/notesSlide5.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notesSlide" Target="../notesSlides/notesSlide6.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notesSlide" Target="../notesSlides/notesSlide7.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notesSlide" Target="../notesSlides/notesSlide9.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F5133-BFE4-3945-82C5-C4DD87A8310B}"/>
              </a:ext>
            </a:extLst>
          </p:cNvPr>
          <p:cNvSpPr>
            <a:spLocks noGrp="1"/>
          </p:cNvSpPr>
          <p:nvPr>
            <p:ph type="ctrTitle"/>
          </p:nvPr>
        </p:nvSpPr>
        <p:spPr>
          <a:xfrm>
            <a:off x="1524000" y="2329732"/>
            <a:ext cx="9144000" cy="1515906"/>
          </a:xfrm>
        </p:spPr>
        <p:txBody>
          <a:bodyPr/>
          <a:lstStyle/>
          <a:p>
            <a:r>
              <a:rPr lang="en-US" dirty="0"/>
              <a:t>Child Nutrition Programs</a:t>
            </a:r>
          </a:p>
        </p:txBody>
      </p:sp>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1524000" y="4079875"/>
            <a:ext cx="9144000" cy="1254125"/>
          </a:xfrm>
        </p:spPr>
        <p:txBody>
          <a:bodyPr>
            <a:normAutofit/>
          </a:bodyPr>
          <a:lstStyle/>
          <a:p>
            <a:r>
              <a:rPr lang="en-US" dirty="0"/>
              <a:t>Gator Byte Webinar</a:t>
            </a:r>
          </a:p>
          <a:p>
            <a:endParaRPr lang="en-US" dirty="0"/>
          </a:p>
          <a:p>
            <a:r>
              <a:rPr lang="en-US" sz="1800" i="1" dirty="0"/>
              <a:t>By Kelsey Gemmill, University of Florida Dietetic Intern</a:t>
            </a:r>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rgbClr val="E28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rgbClr val="002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rgbClr val="E28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rgbClr val="002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descr="Recorded Sound">
            <a:hlinkClick r:id="" action="ppaction://media"/>
            <a:extLst>
              <a:ext uri="{FF2B5EF4-FFF2-40B4-BE49-F238E27FC236}">
                <a16:creationId xmlns:a16="http://schemas.microsoft.com/office/drawing/2014/main" id="{4D75F8D2-2392-B247-BF12-AB230CF806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5406" y="5857571"/>
            <a:ext cx="812800" cy="812800"/>
          </a:xfrm>
          <a:prstGeom prst="rect">
            <a:avLst/>
          </a:prstGeom>
        </p:spPr>
      </p:pic>
    </p:spTree>
    <p:extLst>
      <p:ext uri="{BB962C8B-B14F-4D97-AF65-F5344CB8AC3E}">
        <p14:creationId xmlns:p14="http://schemas.microsoft.com/office/powerpoint/2010/main" val="1902933232"/>
      </p:ext>
    </p:extLst>
  </p:cSld>
  <p:clrMapOvr>
    <a:masterClrMapping/>
  </p:clrMapOvr>
  <mc:AlternateContent xmlns:mc="http://schemas.openxmlformats.org/markup-compatibility/2006" xmlns:p14="http://schemas.microsoft.com/office/powerpoint/2010/main">
    <mc:Choice Requires="p14">
      <p:transition spd="slow" p14:dur="2000" advTm="18715"/>
    </mc:Choice>
    <mc:Fallback xmlns="">
      <p:transition spd="slow" advTm="18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8" objId="4"/>
        <p14:stopEvt time="17196"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927100" y="1728818"/>
            <a:ext cx="10901106" cy="4648264"/>
          </a:xfrm>
        </p:spPr>
        <p:txBody>
          <a:bodyPr>
            <a:normAutofit/>
          </a:bodyPr>
          <a:lstStyle/>
          <a:p>
            <a:pPr marL="285750" indent="-285750" algn="l">
              <a:lnSpc>
                <a:spcPct val="100000"/>
              </a:lnSpc>
              <a:buFont typeface="Arial" panose="020B0604020202020204" pitchFamily="34" charset="0"/>
              <a:buChar char="•"/>
            </a:pPr>
            <a:r>
              <a:rPr lang="en-US" sz="1800" dirty="0"/>
              <a:t>The most recent reauthorization of child nutrition programs expired in September 2015. Reauthorization efforts were initiated in 2016 in the 114</a:t>
            </a:r>
            <a:r>
              <a:rPr lang="en-US" sz="1800" baseline="30000" dirty="0"/>
              <a:t>th</a:t>
            </a:r>
            <a:r>
              <a:rPr lang="en-US" sz="1800" dirty="0"/>
              <a:t> Congress, but were never completed. The 115</a:t>
            </a:r>
            <a:r>
              <a:rPr lang="en-US" sz="1800" baseline="30000" dirty="0"/>
              <a:t>th</a:t>
            </a:r>
            <a:r>
              <a:rPr lang="en-US" sz="1800" dirty="0"/>
              <a:t> Congress did not conduct any reauthorization activities. </a:t>
            </a:r>
          </a:p>
          <a:p>
            <a:pPr marL="285750" indent="-285750" algn="l">
              <a:lnSpc>
                <a:spcPct val="100000"/>
              </a:lnSpc>
              <a:buFont typeface="Arial" panose="020B0604020202020204" pitchFamily="34" charset="0"/>
              <a:buChar char="•"/>
            </a:pPr>
            <a:r>
              <a:rPr lang="en-US" sz="1800" dirty="0"/>
              <a:t>Three primary federal statutes: Richard B. Russell National School Lunch Act, Child Nutrition Act, Section 32 of the act of August 24, 1935</a:t>
            </a:r>
          </a:p>
          <a:p>
            <a:pPr marL="285750" indent="-285750" algn="l">
              <a:lnSpc>
                <a:spcPct val="100000"/>
              </a:lnSpc>
              <a:buFont typeface="Arial" panose="020B0604020202020204" pitchFamily="34" charset="0"/>
              <a:buChar char="•"/>
            </a:pPr>
            <a:r>
              <a:rPr lang="en-US" sz="1800" dirty="0"/>
              <a:t>Congressional jurisdiction of child nutrition programs:</a:t>
            </a:r>
          </a:p>
          <a:p>
            <a:pPr algn="l">
              <a:lnSpc>
                <a:spcPct val="100000"/>
              </a:lnSpc>
            </a:pPr>
            <a:endParaRPr lang="en-US" sz="1600" dirty="0"/>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927100" y="849631"/>
            <a:ext cx="10901106" cy="707886"/>
          </a:xfrm>
          <a:prstGeom prst="rect">
            <a:avLst/>
          </a:prstGeom>
          <a:noFill/>
        </p:spPr>
        <p:txBody>
          <a:bodyPr wrap="square" rtlCol="0">
            <a:spAutoFit/>
          </a:bodyPr>
          <a:lstStyle/>
          <a:p>
            <a:pPr algn="ctr"/>
            <a:r>
              <a:rPr lang="en-US" sz="4000" dirty="0">
                <a:latin typeface="+mj-lt"/>
              </a:rPr>
              <a:t>Reauthorization</a:t>
            </a:r>
          </a:p>
        </p:txBody>
      </p:sp>
      <p:grpSp>
        <p:nvGrpSpPr>
          <p:cNvPr id="14" name="Group 13">
            <a:extLst>
              <a:ext uri="{FF2B5EF4-FFF2-40B4-BE49-F238E27FC236}">
                <a16:creationId xmlns:a16="http://schemas.microsoft.com/office/drawing/2014/main" id="{E8DADB09-D3A3-BE41-B832-CED7990A7236}"/>
              </a:ext>
            </a:extLst>
          </p:cNvPr>
          <p:cNvGrpSpPr/>
          <p:nvPr/>
        </p:nvGrpSpPr>
        <p:grpSpPr>
          <a:xfrm>
            <a:off x="2648855" y="4146544"/>
            <a:ext cx="3655718" cy="1861825"/>
            <a:chOff x="2721935" y="3778815"/>
            <a:chExt cx="3655718" cy="1861825"/>
          </a:xfrm>
        </p:grpSpPr>
        <p:pic>
          <p:nvPicPr>
            <p:cNvPr id="4" name="Graphic 3" descr="Court">
              <a:extLst>
                <a:ext uri="{FF2B5EF4-FFF2-40B4-BE49-F238E27FC236}">
                  <a16:creationId xmlns:a16="http://schemas.microsoft.com/office/drawing/2014/main" id="{74DF950F-26D9-614B-9E21-3A2E9ECBCBA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092594" y="3778815"/>
              <a:ext cx="914400" cy="914400"/>
            </a:xfrm>
            <a:prstGeom prst="rect">
              <a:avLst/>
            </a:prstGeom>
          </p:spPr>
        </p:pic>
        <p:sp>
          <p:nvSpPr>
            <p:cNvPr id="12" name="TextBox 11">
              <a:extLst>
                <a:ext uri="{FF2B5EF4-FFF2-40B4-BE49-F238E27FC236}">
                  <a16:creationId xmlns:a16="http://schemas.microsoft.com/office/drawing/2014/main" id="{040D8047-BE7D-3B44-8B6C-A5FA3723B6E3}"/>
                </a:ext>
              </a:extLst>
            </p:cNvPr>
            <p:cNvSpPr txBox="1"/>
            <p:nvPr/>
          </p:nvSpPr>
          <p:spPr>
            <a:xfrm>
              <a:off x="2721935" y="4778866"/>
              <a:ext cx="3655718" cy="861774"/>
            </a:xfrm>
            <a:prstGeom prst="rect">
              <a:avLst/>
            </a:prstGeom>
            <a:noFill/>
          </p:spPr>
          <p:txBody>
            <a:bodyPr wrap="square" rtlCol="0">
              <a:spAutoFit/>
            </a:bodyPr>
            <a:lstStyle/>
            <a:p>
              <a:pPr algn="ctr"/>
              <a:r>
                <a:rPr lang="en-US" b="1" dirty="0"/>
                <a:t>Senate</a:t>
              </a:r>
            </a:p>
            <a:p>
              <a:pPr algn="ctr"/>
              <a:r>
                <a:rPr lang="en-US" sz="1600" dirty="0"/>
                <a:t> Agriculture, Nutrition, and Forestry Committee</a:t>
              </a:r>
            </a:p>
          </p:txBody>
        </p:sp>
      </p:grpSp>
      <p:grpSp>
        <p:nvGrpSpPr>
          <p:cNvPr id="15" name="Group 14">
            <a:extLst>
              <a:ext uri="{FF2B5EF4-FFF2-40B4-BE49-F238E27FC236}">
                <a16:creationId xmlns:a16="http://schemas.microsoft.com/office/drawing/2014/main" id="{E72B924F-E202-6C4D-88E1-291D43875801}"/>
              </a:ext>
            </a:extLst>
          </p:cNvPr>
          <p:cNvGrpSpPr/>
          <p:nvPr/>
        </p:nvGrpSpPr>
        <p:grpSpPr>
          <a:xfrm>
            <a:off x="6807441" y="4146544"/>
            <a:ext cx="3147237" cy="2108046"/>
            <a:chOff x="6598869" y="3778815"/>
            <a:chExt cx="3147237" cy="2108046"/>
          </a:xfrm>
        </p:grpSpPr>
        <p:pic>
          <p:nvPicPr>
            <p:cNvPr id="11" name="Graphic 10" descr="Bank">
              <a:extLst>
                <a:ext uri="{FF2B5EF4-FFF2-40B4-BE49-F238E27FC236}">
                  <a16:creationId xmlns:a16="http://schemas.microsoft.com/office/drawing/2014/main" id="{20C36552-28AD-E241-9791-CF29E3FE9AB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715287" y="3778815"/>
              <a:ext cx="914400" cy="914400"/>
            </a:xfrm>
            <a:prstGeom prst="rect">
              <a:avLst/>
            </a:prstGeom>
          </p:spPr>
        </p:pic>
        <p:sp>
          <p:nvSpPr>
            <p:cNvPr id="13" name="TextBox 12">
              <a:extLst>
                <a:ext uri="{FF2B5EF4-FFF2-40B4-BE49-F238E27FC236}">
                  <a16:creationId xmlns:a16="http://schemas.microsoft.com/office/drawing/2014/main" id="{4476C869-6773-7047-AA4B-A6A916DCDD76}"/>
                </a:ext>
              </a:extLst>
            </p:cNvPr>
            <p:cNvSpPr txBox="1"/>
            <p:nvPr/>
          </p:nvSpPr>
          <p:spPr>
            <a:xfrm>
              <a:off x="6598869" y="4778865"/>
              <a:ext cx="3147237" cy="1107996"/>
            </a:xfrm>
            <a:prstGeom prst="rect">
              <a:avLst/>
            </a:prstGeom>
            <a:noFill/>
          </p:spPr>
          <p:txBody>
            <a:bodyPr wrap="square" rtlCol="0">
              <a:spAutoFit/>
            </a:bodyPr>
            <a:lstStyle/>
            <a:p>
              <a:pPr algn="ctr"/>
              <a:r>
                <a:rPr lang="en-US" b="1" dirty="0"/>
                <a:t>House</a:t>
              </a:r>
            </a:p>
            <a:p>
              <a:pPr algn="ctr"/>
              <a:r>
                <a:rPr lang="en-US" sz="1600" dirty="0"/>
                <a:t>Education and Labor Committee</a:t>
              </a:r>
            </a:p>
            <a:p>
              <a:pPr algn="ctr"/>
              <a:endParaRPr lang="en-US" sz="1600" dirty="0"/>
            </a:p>
            <a:p>
              <a:pPr algn="ctr"/>
              <a:r>
                <a:rPr lang="en-US" sz="1600" dirty="0"/>
                <a:t>Agriculture Committee </a:t>
              </a:r>
            </a:p>
          </p:txBody>
        </p:sp>
      </p:grpSp>
      <p:pic>
        <p:nvPicPr>
          <p:cNvPr id="2" name="Online Media 1" descr="Recorded Sound">
            <a:hlinkClick r:id="" action="ppaction://media"/>
            <a:extLst>
              <a:ext uri="{FF2B5EF4-FFF2-40B4-BE49-F238E27FC236}">
                <a16:creationId xmlns:a16="http://schemas.microsoft.com/office/drawing/2014/main" id="{1D2CAF22-AA08-A446-8DD5-C6A48973DC4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4594" y="6008369"/>
            <a:ext cx="812800" cy="812800"/>
          </a:xfrm>
          <a:prstGeom prst="rect">
            <a:avLst/>
          </a:prstGeom>
        </p:spPr>
      </p:pic>
    </p:spTree>
    <p:extLst>
      <p:ext uri="{BB962C8B-B14F-4D97-AF65-F5344CB8AC3E}">
        <p14:creationId xmlns:p14="http://schemas.microsoft.com/office/powerpoint/2010/main" val="2912641820"/>
      </p:ext>
    </p:extLst>
  </p:cSld>
  <p:clrMapOvr>
    <a:masterClrMapping/>
  </p:clrMapOvr>
  <mc:AlternateContent xmlns:mc="http://schemas.openxmlformats.org/markup-compatibility/2006" xmlns:p14="http://schemas.microsoft.com/office/powerpoint/2010/main">
    <mc:Choice Requires="p14">
      <p:transition spd="slow" p14:dur="2000" advTm="64647"/>
    </mc:Choice>
    <mc:Fallback xmlns="">
      <p:transition spd="slow" advTm="64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2" objId="2"/>
        <p14:stopEvt time="64647"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645446" y="652513"/>
            <a:ext cx="10901106" cy="707886"/>
          </a:xfrm>
          <a:prstGeom prst="rect">
            <a:avLst/>
          </a:prstGeom>
          <a:noFill/>
        </p:spPr>
        <p:txBody>
          <a:bodyPr wrap="square" rtlCol="0">
            <a:spAutoFit/>
          </a:bodyPr>
          <a:lstStyle/>
          <a:p>
            <a:pPr algn="ctr"/>
            <a:r>
              <a:rPr lang="en-US" sz="4000" dirty="0">
                <a:latin typeface="+mj-lt"/>
              </a:rPr>
              <a:t>Program Administration</a:t>
            </a:r>
          </a:p>
        </p:txBody>
      </p:sp>
      <p:sp>
        <p:nvSpPr>
          <p:cNvPr id="18" name="Rectangle 17">
            <a:extLst>
              <a:ext uri="{FF2B5EF4-FFF2-40B4-BE49-F238E27FC236}">
                <a16:creationId xmlns:a16="http://schemas.microsoft.com/office/drawing/2014/main" id="{52D2BB79-CEBE-1C4F-B1F7-912ED4149890}"/>
              </a:ext>
            </a:extLst>
          </p:cNvPr>
          <p:cNvSpPr/>
          <p:nvPr/>
        </p:nvSpPr>
        <p:spPr>
          <a:xfrm>
            <a:off x="1084521" y="1695983"/>
            <a:ext cx="369332" cy="1015664"/>
          </a:xfrm>
          <a:prstGeom prst="rect">
            <a:avLst/>
          </a:prstGeom>
          <a:solidFill>
            <a:srgbClr val="0021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C049319-DEA6-9043-9484-33D7E7328FCF}"/>
              </a:ext>
            </a:extLst>
          </p:cNvPr>
          <p:cNvSpPr txBox="1"/>
          <p:nvPr/>
        </p:nvSpPr>
        <p:spPr>
          <a:xfrm>
            <a:off x="1552352" y="1696556"/>
            <a:ext cx="9906519" cy="1015663"/>
          </a:xfrm>
          <a:prstGeom prst="rect">
            <a:avLst/>
          </a:prstGeom>
          <a:noFill/>
          <a:ln>
            <a:solidFill>
              <a:srgbClr val="0021A5"/>
            </a:solidFill>
          </a:ln>
        </p:spPr>
        <p:txBody>
          <a:bodyPr wrap="square" rtlCol="0">
            <a:spAutoFit/>
          </a:bodyPr>
          <a:lstStyle/>
          <a:p>
            <a:r>
              <a:rPr lang="en-US" dirty="0"/>
              <a:t>At the federal level:</a:t>
            </a:r>
          </a:p>
          <a:p>
            <a:endParaRPr lang="en-US" sz="1400" dirty="0"/>
          </a:p>
          <a:p>
            <a:r>
              <a:rPr lang="en-US" sz="1400" dirty="0"/>
              <a:t>The U.S. Department of Agriculture’s Food and Nutrition Service (USDA-FNS) administers programs at the federal level. USDA-FNS provides guidance, oversees, reimburses and evaluates state officials and schools participating in nutrition programs.</a:t>
            </a:r>
          </a:p>
        </p:txBody>
      </p:sp>
      <p:sp>
        <p:nvSpPr>
          <p:cNvPr id="27" name="TextBox 26">
            <a:extLst>
              <a:ext uri="{FF2B5EF4-FFF2-40B4-BE49-F238E27FC236}">
                <a16:creationId xmlns:a16="http://schemas.microsoft.com/office/drawing/2014/main" id="{3485F845-421A-DD45-A68D-A895974B6344}"/>
              </a:ext>
            </a:extLst>
          </p:cNvPr>
          <p:cNvSpPr txBox="1"/>
          <p:nvPr/>
        </p:nvSpPr>
        <p:spPr>
          <a:xfrm rot="16200000">
            <a:off x="754719" y="1943978"/>
            <a:ext cx="1015661" cy="369332"/>
          </a:xfrm>
          <a:prstGeom prst="rect">
            <a:avLst/>
          </a:prstGeom>
          <a:noFill/>
        </p:spPr>
        <p:txBody>
          <a:bodyPr wrap="square" rtlCol="0">
            <a:spAutoFit/>
          </a:bodyPr>
          <a:lstStyle/>
          <a:p>
            <a:r>
              <a:rPr lang="en-US" b="1" dirty="0">
                <a:solidFill>
                  <a:schemeClr val="bg1"/>
                </a:solidFill>
              </a:rPr>
              <a:t>Federal</a:t>
            </a:r>
          </a:p>
        </p:txBody>
      </p:sp>
      <p:grpSp>
        <p:nvGrpSpPr>
          <p:cNvPr id="34" name="Group 33">
            <a:extLst>
              <a:ext uri="{FF2B5EF4-FFF2-40B4-BE49-F238E27FC236}">
                <a16:creationId xmlns:a16="http://schemas.microsoft.com/office/drawing/2014/main" id="{2EBDDE7A-3058-1E49-978F-00F0E3F5C87E}"/>
              </a:ext>
            </a:extLst>
          </p:cNvPr>
          <p:cNvGrpSpPr/>
          <p:nvPr/>
        </p:nvGrpSpPr>
        <p:grpSpPr>
          <a:xfrm>
            <a:off x="1068476" y="2996019"/>
            <a:ext cx="10374353" cy="1585049"/>
            <a:chOff x="1068476" y="2996019"/>
            <a:chExt cx="10374353" cy="1585049"/>
          </a:xfrm>
        </p:grpSpPr>
        <p:sp>
          <p:nvSpPr>
            <p:cNvPr id="22" name="TextBox 21">
              <a:extLst>
                <a:ext uri="{FF2B5EF4-FFF2-40B4-BE49-F238E27FC236}">
                  <a16:creationId xmlns:a16="http://schemas.microsoft.com/office/drawing/2014/main" id="{6ECD9006-4F2C-2441-A993-71AC82FBE6E0}"/>
                </a:ext>
              </a:extLst>
            </p:cNvPr>
            <p:cNvSpPr txBox="1"/>
            <p:nvPr/>
          </p:nvSpPr>
          <p:spPr>
            <a:xfrm>
              <a:off x="1536311" y="2996019"/>
              <a:ext cx="9906518" cy="1585049"/>
            </a:xfrm>
            <a:prstGeom prst="rect">
              <a:avLst/>
            </a:prstGeom>
            <a:noFill/>
            <a:ln>
              <a:solidFill>
                <a:srgbClr val="0021A5"/>
              </a:solidFill>
            </a:ln>
          </p:spPr>
          <p:txBody>
            <a:bodyPr wrap="square" rtlCol="0">
              <a:spAutoFit/>
            </a:bodyPr>
            <a:lstStyle/>
            <a:p>
              <a:r>
                <a:rPr lang="en-US" dirty="0"/>
                <a:t>At the state level:</a:t>
              </a:r>
            </a:p>
            <a:p>
              <a:endParaRPr lang="en-US" sz="1600" dirty="0"/>
            </a:p>
            <a:p>
              <a:endParaRPr lang="en-US" sz="500" dirty="0"/>
            </a:p>
            <a:p>
              <a:r>
                <a:rPr lang="en-US" sz="1400" dirty="0"/>
                <a:t>State education, health, social services and agriculture departments oversee the administration of programs. These departments perform administrative reviews of school districts and child care centers, provide technical assistance, establish compliance and corrective actions, assess fiscal actions of school districts, and reimburse schools for meals and snacks served. In Florida, the Department of Agriculture and Consumer Services administers programs.</a:t>
              </a:r>
            </a:p>
          </p:txBody>
        </p:sp>
        <p:grpSp>
          <p:nvGrpSpPr>
            <p:cNvPr id="33" name="Group 32">
              <a:extLst>
                <a:ext uri="{FF2B5EF4-FFF2-40B4-BE49-F238E27FC236}">
                  <a16:creationId xmlns:a16="http://schemas.microsoft.com/office/drawing/2014/main" id="{4E7A1009-25FE-6D40-8D98-DE68D8BFE0BD}"/>
                </a:ext>
              </a:extLst>
            </p:cNvPr>
            <p:cNvGrpSpPr/>
            <p:nvPr/>
          </p:nvGrpSpPr>
          <p:grpSpPr>
            <a:xfrm>
              <a:off x="1068476" y="3013446"/>
              <a:ext cx="375856" cy="1567622"/>
              <a:chOff x="1068476" y="3013446"/>
              <a:chExt cx="375856" cy="1567622"/>
            </a:xfrm>
          </p:grpSpPr>
          <p:sp>
            <p:nvSpPr>
              <p:cNvPr id="19" name="Rectangle 18">
                <a:extLst>
                  <a:ext uri="{FF2B5EF4-FFF2-40B4-BE49-F238E27FC236}">
                    <a16:creationId xmlns:a16="http://schemas.microsoft.com/office/drawing/2014/main" id="{86E64EEE-2D0E-4F41-B891-61F4FEBC56FF}"/>
                  </a:ext>
                </a:extLst>
              </p:cNvPr>
              <p:cNvSpPr/>
              <p:nvPr/>
            </p:nvSpPr>
            <p:spPr>
              <a:xfrm>
                <a:off x="1068476" y="3013446"/>
                <a:ext cx="369334" cy="1567622"/>
              </a:xfrm>
              <a:prstGeom prst="rect">
                <a:avLst/>
              </a:prstGeom>
              <a:solidFill>
                <a:srgbClr val="002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AD45828-F183-6E43-9496-E79FAA34D021}"/>
                  </a:ext>
                </a:extLst>
              </p:cNvPr>
              <p:cNvSpPr txBox="1"/>
              <p:nvPr/>
            </p:nvSpPr>
            <p:spPr>
              <a:xfrm rot="16200000">
                <a:off x="751834" y="3453857"/>
                <a:ext cx="1015663" cy="369332"/>
              </a:xfrm>
              <a:prstGeom prst="rect">
                <a:avLst/>
              </a:prstGeom>
              <a:noFill/>
            </p:spPr>
            <p:txBody>
              <a:bodyPr wrap="square" rtlCol="0">
                <a:spAutoFit/>
              </a:bodyPr>
              <a:lstStyle/>
              <a:p>
                <a:r>
                  <a:rPr lang="en-US" b="1" dirty="0">
                    <a:solidFill>
                      <a:schemeClr val="bg1"/>
                    </a:solidFill>
                  </a:rPr>
                  <a:t>State</a:t>
                </a:r>
              </a:p>
            </p:txBody>
          </p:sp>
        </p:grpSp>
      </p:grpSp>
      <p:grpSp>
        <p:nvGrpSpPr>
          <p:cNvPr id="35" name="Group 34">
            <a:extLst>
              <a:ext uri="{FF2B5EF4-FFF2-40B4-BE49-F238E27FC236}">
                <a16:creationId xmlns:a16="http://schemas.microsoft.com/office/drawing/2014/main" id="{BB194974-8A91-B74F-BA63-6E5172E974ED}"/>
              </a:ext>
            </a:extLst>
          </p:cNvPr>
          <p:cNvGrpSpPr/>
          <p:nvPr/>
        </p:nvGrpSpPr>
        <p:grpSpPr>
          <a:xfrm>
            <a:off x="1052807" y="3589667"/>
            <a:ext cx="10406064" cy="2593682"/>
            <a:chOff x="1052807" y="3589667"/>
            <a:chExt cx="10406064" cy="2593682"/>
          </a:xfrm>
        </p:grpSpPr>
        <p:sp>
          <p:nvSpPr>
            <p:cNvPr id="23" name="TextBox 22">
              <a:extLst>
                <a:ext uri="{FF2B5EF4-FFF2-40B4-BE49-F238E27FC236}">
                  <a16:creationId xmlns:a16="http://schemas.microsoft.com/office/drawing/2014/main" id="{0F541070-D501-834F-8188-67BBA83AEDC5}"/>
                </a:ext>
              </a:extLst>
            </p:cNvPr>
            <p:cNvSpPr txBox="1"/>
            <p:nvPr/>
          </p:nvSpPr>
          <p:spPr>
            <a:xfrm>
              <a:off x="1552353" y="4875299"/>
              <a:ext cx="9906518" cy="1308050"/>
            </a:xfrm>
            <a:prstGeom prst="rect">
              <a:avLst/>
            </a:prstGeom>
            <a:noFill/>
            <a:ln>
              <a:solidFill>
                <a:srgbClr val="0021A5"/>
              </a:solidFill>
            </a:ln>
          </p:spPr>
          <p:txBody>
            <a:bodyPr wrap="square" rtlCol="0">
              <a:spAutoFit/>
            </a:bodyPr>
            <a:lstStyle/>
            <a:p>
              <a:r>
                <a:rPr lang="en-US" dirty="0"/>
                <a:t>At the local level:</a:t>
              </a:r>
            </a:p>
            <a:p>
              <a:endParaRPr lang="en-US" sz="1400" dirty="0"/>
            </a:p>
            <a:p>
              <a:endParaRPr lang="en-US" sz="500" dirty="0"/>
            </a:p>
            <a:p>
              <a:r>
                <a:rPr lang="en-US" sz="1400" dirty="0"/>
                <a:t>School districts, public and private schools, child care centers, family day care homes, and summer program sites implement nutrition programs. These sites are responsible for assessing eligibility, procuring and preparing foods, and reporting program outcomes. Child nutrition programs operate in all 50 states and the District of Columbia, Puerto Rico, Guam, and the Virgin Islands.</a:t>
              </a:r>
            </a:p>
          </p:txBody>
        </p:sp>
        <p:grpSp>
          <p:nvGrpSpPr>
            <p:cNvPr id="30" name="Group 29">
              <a:extLst>
                <a:ext uri="{FF2B5EF4-FFF2-40B4-BE49-F238E27FC236}">
                  <a16:creationId xmlns:a16="http://schemas.microsoft.com/office/drawing/2014/main" id="{8CB9B997-C274-8248-907F-AD9E1619A243}"/>
                </a:ext>
              </a:extLst>
            </p:cNvPr>
            <p:cNvGrpSpPr/>
            <p:nvPr/>
          </p:nvGrpSpPr>
          <p:grpSpPr>
            <a:xfrm>
              <a:off x="1052807" y="3589667"/>
              <a:ext cx="401046" cy="2571263"/>
              <a:chOff x="-476776" y="3213688"/>
              <a:chExt cx="431296" cy="2693588"/>
            </a:xfrm>
          </p:grpSpPr>
          <p:sp>
            <p:nvSpPr>
              <p:cNvPr id="20" name="Rectangle 19">
                <a:extLst>
                  <a:ext uri="{FF2B5EF4-FFF2-40B4-BE49-F238E27FC236}">
                    <a16:creationId xmlns:a16="http://schemas.microsoft.com/office/drawing/2014/main" id="{5CA96CF9-A942-2140-A042-5B2529677AA6}"/>
                  </a:ext>
                </a:extLst>
              </p:cNvPr>
              <p:cNvSpPr/>
              <p:nvPr/>
            </p:nvSpPr>
            <p:spPr>
              <a:xfrm>
                <a:off x="-468861" y="4572737"/>
                <a:ext cx="423381" cy="1334539"/>
              </a:xfrm>
              <a:prstGeom prst="rect">
                <a:avLst/>
              </a:prstGeom>
              <a:solidFill>
                <a:srgbClr val="002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4EF5E41-01E1-FF44-B67A-59098136EA15}"/>
                  </a:ext>
                </a:extLst>
              </p:cNvPr>
              <p:cNvSpPr txBox="1"/>
              <p:nvPr/>
            </p:nvSpPr>
            <p:spPr>
              <a:xfrm rot="16200000">
                <a:off x="-1426250" y="4163162"/>
                <a:ext cx="2268279" cy="369332"/>
              </a:xfrm>
              <a:prstGeom prst="rect">
                <a:avLst/>
              </a:prstGeom>
              <a:noFill/>
            </p:spPr>
            <p:txBody>
              <a:bodyPr wrap="square" rtlCol="0">
                <a:spAutoFit/>
              </a:bodyPr>
              <a:lstStyle/>
              <a:p>
                <a:r>
                  <a:rPr lang="en-US" b="1" dirty="0">
                    <a:solidFill>
                      <a:schemeClr val="bg1"/>
                    </a:solidFill>
                  </a:rPr>
                  <a:t>Local</a:t>
                </a:r>
              </a:p>
            </p:txBody>
          </p:sp>
        </p:grpSp>
      </p:grpSp>
      <p:pic>
        <p:nvPicPr>
          <p:cNvPr id="2" name="Online Media 1" descr="Recorded Sound">
            <a:hlinkClick r:id="" action="ppaction://media"/>
            <a:extLst>
              <a:ext uri="{FF2B5EF4-FFF2-40B4-BE49-F238E27FC236}">
                <a16:creationId xmlns:a16="http://schemas.microsoft.com/office/drawing/2014/main" id="{FACD01BA-9ABA-604A-86EF-1F1BD54A5FA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58871" y="1223762"/>
            <a:ext cx="594314" cy="594314"/>
          </a:xfrm>
          <a:prstGeom prst="rect">
            <a:avLst/>
          </a:prstGeom>
        </p:spPr>
      </p:pic>
      <p:pic>
        <p:nvPicPr>
          <p:cNvPr id="3" name="Online Media 2" descr="Recorded Sound">
            <a:hlinkClick r:id="" action="ppaction://media"/>
            <a:extLst>
              <a:ext uri="{FF2B5EF4-FFF2-40B4-BE49-F238E27FC236}">
                <a16:creationId xmlns:a16="http://schemas.microsoft.com/office/drawing/2014/main" id="{FF6B8060-C0F4-AC46-9B4F-A3C845C3CBCA}"/>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458871" y="2624349"/>
            <a:ext cx="556132" cy="556132"/>
          </a:xfrm>
          <a:prstGeom prst="rect">
            <a:avLst/>
          </a:prstGeom>
        </p:spPr>
      </p:pic>
      <p:pic>
        <p:nvPicPr>
          <p:cNvPr id="4" name="Online Media 3" descr="Recorded Sound">
            <a:hlinkClick r:id="" action="ppaction://media"/>
            <a:extLst>
              <a:ext uri="{FF2B5EF4-FFF2-40B4-BE49-F238E27FC236}">
                <a16:creationId xmlns:a16="http://schemas.microsoft.com/office/drawing/2014/main" id="{76ABD3FC-B373-9143-A1D6-2EED01CA1C06}"/>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1458871" y="4581068"/>
            <a:ext cx="556132" cy="556132"/>
          </a:xfrm>
          <a:prstGeom prst="rect">
            <a:avLst/>
          </a:prstGeom>
        </p:spPr>
      </p:pic>
    </p:spTree>
    <p:custDataLst>
      <p:tags r:id="rId1"/>
    </p:custDataLst>
    <p:extLst>
      <p:ext uri="{BB962C8B-B14F-4D97-AF65-F5344CB8AC3E}">
        <p14:creationId xmlns:p14="http://schemas.microsoft.com/office/powerpoint/2010/main" val="665262781"/>
      </p:ext>
    </p:extLst>
  </p:cSld>
  <p:clrMapOvr>
    <a:masterClrMapping/>
  </p:clrMapOvr>
  <mc:AlternateContent xmlns:mc="http://schemas.openxmlformats.org/markup-compatibility/2006" xmlns:p14="http://schemas.microsoft.com/office/powerpoint/2010/main">
    <mc:Choice Requires="p14">
      <p:transition spd="slow" p14:dur="2000" advTm="68218"/>
    </mc:Choice>
    <mc:Fallback xmlns="">
      <p:transition spd="slow" advTm="68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93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accel="50000" decel="5000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1+#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par>
                                <p:cTn id="13" presetID="1" presetClass="mediacall" presetSubtype="0" fill="hold" nodeType="withEffect">
                                  <p:stCondLst>
                                    <p:cond delay="0"/>
                                  </p:stCondLst>
                                  <p:childTnLst>
                                    <p:cmd type="call" cmd="playFrom(0.0)">
                                      <p:cBhvr>
                                        <p:cTn id="14" dur="23243"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1+#ppt_w/2"/>
                                          </p:val>
                                        </p:tav>
                                        <p:tav tm="100000">
                                          <p:val>
                                            <p:strVal val="#ppt_x"/>
                                          </p:val>
                                        </p:tav>
                                      </p:tavLst>
                                    </p:anim>
                                    <p:anim calcmode="lin" valueType="num">
                                      <p:cBhvr additive="base">
                                        <p:cTn id="20" dur="500" fill="hold"/>
                                        <p:tgtEl>
                                          <p:spTgt spid="35"/>
                                        </p:tgtEl>
                                        <p:attrNameLst>
                                          <p:attrName>ppt_y</p:attrName>
                                        </p:attrNameLst>
                                      </p:cBhvr>
                                      <p:tavLst>
                                        <p:tav tm="0">
                                          <p:val>
                                            <p:strVal val="#ppt_y"/>
                                          </p:val>
                                        </p:tav>
                                        <p:tav tm="100000">
                                          <p:val>
                                            <p:strVal val="#ppt_y"/>
                                          </p:val>
                                        </p:tav>
                                      </p:tavLst>
                                    </p:anim>
                                  </p:childTnLst>
                                </p:cTn>
                              </p:par>
                              <p:par>
                                <p:cTn id="21" presetID="1" presetClass="mediacall" presetSubtype="0" fill="hold" nodeType="withEffect">
                                  <p:stCondLst>
                                    <p:cond delay="0"/>
                                  </p:stCondLst>
                                  <p:childTnLst>
                                    <p:cmd type="call" cmd="playFrom(0.0)">
                                      <p:cBhvr>
                                        <p:cTn id="22" dur="1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
                </p:tgtEl>
              </p:cMediaNode>
            </p:audio>
            <p:audio>
              <p:cMediaNode vol="80000" showWhenStopped="0">
                <p:cTn id="24" fill="hold" display="0">
                  <p:stCondLst>
                    <p:cond delay="indefinite"/>
                  </p:stCondLst>
                  <p:endCondLst>
                    <p:cond evt="onStopAudio" delay="0">
                      <p:tgtEl>
                        <p:sldTgt/>
                      </p:tgtEl>
                    </p:cond>
                  </p:endCondLst>
                </p:cTn>
                <p:tgtEl>
                  <p:spTgt spid="3"/>
                </p:tgtEl>
              </p:cMediaNode>
            </p:audio>
            <p:audio>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2" objId="2"/>
        <p14:playEvt time="28285" objId="3"/>
        <p14:stopEvt time="29181" objId="2"/>
        <p14:stopEvt time="51716" objId="3"/>
        <p14:playEvt time="52564" objId="4"/>
        <p14:stopEvt time="67761"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927100" y="1557517"/>
            <a:ext cx="10901106" cy="4819565"/>
          </a:xfrm>
        </p:spPr>
        <p:txBody>
          <a:bodyPr>
            <a:normAutofit/>
          </a:bodyPr>
          <a:lstStyle/>
          <a:p>
            <a:pPr marL="285750" indent="-285750" algn="l">
              <a:lnSpc>
                <a:spcPct val="100000"/>
              </a:lnSpc>
              <a:buFont typeface="Arial" panose="020B0604020202020204" pitchFamily="34" charset="0"/>
              <a:buChar char="•"/>
            </a:pPr>
            <a:r>
              <a:rPr lang="en-US" sz="1600" dirty="0"/>
              <a:t>Most spending for child nutrition programs is open-ended, mandatory, and appropriated in order to fill legal financial obligations of authorizing laws.</a:t>
            </a:r>
          </a:p>
          <a:p>
            <a:pPr marL="285750" indent="-285750" algn="l">
              <a:lnSpc>
                <a:spcPct val="100000"/>
              </a:lnSpc>
              <a:buFont typeface="Arial" panose="020B0604020202020204" pitchFamily="34" charset="0"/>
              <a:buChar char="•"/>
            </a:pPr>
            <a:r>
              <a:rPr lang="en-US" sz="1600" dirty="0"/>
              <a:t>Funding is not capped and is based on federally mandated reimbursement levels and number of meals or snacks served.</a:t>
            </a:r>
          </a:p>
          <a:p>
            <a:pPr marL="285750" indent="-285750" algn="l">
              <a:lnSpc>
                <a:spcPct val="100000"/>
              </a:lnSpc>
              <a:buFont typeface="Arial" panose="020B0604020202020204" pitchFamily="34" charset="0"/>
              <a:buChar char="•"/>
            </a:pPr>
            <a:r>
              <a:rPr lang="en-US" sz="1600" dirty="0"/>
              <a:t>A ”reimbursable meal or snack” must meet USDA mandated nutrition requirements and be served to an eligible person or at an eligible institution. A reimbursement is most commonly a cash payment.</a:t>
            </a:r>
          </a:p>
          <a:p>
            <a:pPr marL="285750" indent="-285750" algn="l">
              <a:lnSpc>
                <a:spcPct val="100000"/>
              </a:lnSpc>
              <a:buFont typeface="Arial" panose="020B0604020202020204" pitchFamily="34" charset="0"/>
              <a:buChar char="•"/>
            </a:pPr>
            <a:r>
              <a:rPr lang="en-US" sz="1600" dirty="0"/>
              <a:t>Meals and snacks served to individuals eligible for free or reduced price are reimbursed at a higher rate. For example, in the NSLP:</a:t>
            </a:r>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927100" y="849631"/>
            <a:ext cx="10901106" cy="707886"/>
          </a:xfrm>
          <a:prstGeom prst="rect">
            <a:avLst/>
          </a:prstGeom>
          <a:noFill/>
        </p:spPr>
        <p:txBody>
          <a:bodyPr wrap="square" rtlCol="0">
            <a:spAutoFit/>
          </a:bodyPr>
          <a:lstStyle/>
          <a:p>
            <a:pPr algn="ctr"/>
            <a:r>
              <a:rPr lang="en-US" sz="4000" dirty="0">
                <a:latin typeface="+mj-lt"/>
              </a:rPr>
              <a:t>Funding</a:t>
            </a:r>
          </a:p>
        </p:txBody>
      </p:sp>
      <p:pic>
        <p:nvPicPr>
          <p:cNvPr id="13" name="Graphic 12" descr="Apple">
            <a:extLst>
              <a:ext uri="{FF2B5EF4-FFF2-40B4-BE49-F238E27FC236}">
                <a16:creationId xmlns:a16="http://schemas.microsoft.com/office/drawing/2014/main" id="{365740A8-AD7C-B546-B138-341F4EE7DDD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705296" y="4892863"/>
            <a:ext cx="1777699" cy="1777699"/>
          </a:xfrm>
          <a:prstGeom prst="rect">
            <a:avLst/>
          </a:prstGeom>
        </p:spPr>
      </p:pic>
      <p:sp>
        <p:nvSpPr>
          <p:cNvPr id="16" name="TextBox 15">
            <a:extLst>
              <a:ext uri="{FF2B5EF4-FFF2-40B4-BE49-F238E27FC236}">
                <a16:creationId xmlns:a16="http://schemas.microsoft.com/office/drawing/2014/main" id="{0D6E5985-4396-9F48-810D-C670F1A2961C}"/>
              </a:ext>
            </a:extLst>
          </p:cNvPr>
          <p:cNvSpPr txBox="1"/>
          <p:nvPr/>
        </p:nvSpPr>
        <p:spPr>
          <a:xfrm>
            <a:off x="2008608" y="5619203"/>
            <a:ext cx="1171073" cy="646331"/>
          </a:xfrm>
          <a:prstGeom prst="rect">
            <a:avLst/>
          </a:prstGeom>
          <a:noFill/>
        </p:spPr>
        <p:txBody>
          <a:bodyPr wrap="square" rtlCol="0">
            <a:spAutoFit/>
          </a:bodyPr>
          <a:lstStyle/>
          <a:p>
            <a:pPr algn="ctr"/>
            <a:r>
              <a:rPr lang="en-US" b="1" dirty="0">
                <a:solidFill>
                  <a:schemeClr val="bg1"/>
                </a:solidFill>
              </a:rPr>
              <a:t>Free Lunch</a:t>
            </a:r>
          </a:p>
        </p:txBody>
      </p:sp>
      <p:pic>
        <p:nvPicPr>
          <p:cNvPr id="17" name="Graphic 16" descr="Apple">
            <a:extLst>
              <a:ext uri="{FF2B5EF4-FFF2-40B4-BE49-F238E27FC236}">
                <a16:creationId xmlns:a16="http://schemas.microsoft.com/office/drawing/2014/main" id="{B38D7A09-1857-7547-BEB5-DBDA856AF212}"/>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4939268" y="4892863"/>
            <a:ext cx="1777699" cy="1777699"/>
          </a:xfrm>
          <a:prstGeom prst="rect">
            <a:avLst/>
          </a:prstGeom>
        </p:spPr>
      </p:pic>
      <p:sp>
        <p:nvSpPr>
          <p:cNvPr id="18" name="TextBox 17">
            <a:extLst>
              <a:ext uri="{FF2B5EF4-FFF2-40B4-BE49-F238E27FC236}">
                <a16:creationId xmlns:a16="http://schemas.microsoft.com/office/drawing/2014/main" id="{3AEAB3DA-E287-A24F-9CCB-F37669AAAE5B}"/>
              </a:ext>
            </a:extLst>
          </p:cNvPr>
          <p:cNvSpPr txBox="1"/>
          <p:nvPr/>
        </p:nvSpPr>
        <p:spPr>
          <a:xfrm>
            <a:off x="5242580" y="5538993"/>
            <a:ext cx="1171073" cy="923330"/>
          </a:xfrm>
          <a:prstGeom prst="rect">
            <a:avLst/>
          </a:prstGeom>
          <a:noFill/>
        </p:spPr>
        <p:txBody>
          <a:bodyPr wrap="square" rtlCol="0">
            <a:spAutoFit/>
          </a:bodyPr>
          <a:lstStyle/>
          <a:p>
            <a:pPr algn="ctr"/>
            <a:r>
              <a:rPr lang="en-US" b="1" dirty="0">
                <a:solidFill>
                  <a:schemeClr val="bg1"/>
                </a:solidFill>
              </a:rPr>
              <a:t>Reduced</a:t>
            </a:r>
          </a:p>
          <a:p>
            <a:pPr algn="ctr"/>
            <a:r>
              <a:rPr lang="en-US" b="1" dirty="0">
                <a:solidFill>
                  <a:schemeClr val="bg1"/>
                </a:solidFill>
              </a:rPr>
              <a:t>Price Lunch</a:t>
            </a:r>
          </a:p>
        </p:txBody>
      </p:sp>
      <p:pic>
        <p:nvPicPr>
          <p:cNvPr id="19" name="Graphic 18" descr="Apple">
            <a:extLst>
              <a:ext uri="{FF2B5EF4-FFF2-40B4-BE49-F238E27FC236}">
                <a16:creationId xmlns:a16="http://schemas.microsoft.com/office/drawing/2014/main" id="{13FFE010-9F73-5C42-B2A6-455104A10BD3}"/>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8082032" y="4892863"/>
            <a:ext cx="1777699" cy="1777699"/>
          </a:xfrm>
          <a:prstGeom prst="rect">
            <a:avLst/>
          </a:prstGeom>
        </p:spPr>
      </p:pic>
      <p:sp>
        <p:nvSpPr>
          <p:cNvPr id="20" name="TextBox 19">
            <a:extLst>
              <a:ext uri="{FF2B5EF4-FFF2-40B4-BE49-F238E27FC236}">
                <a16:creationId xmlns:a16="http://schemas.microsoft.com/office/drawing/2014/main" id="{67D3A97E-345C-A14A-8D58-8079AAE992F6}"/>
              </a:ext>
            </a:extLst>
          </p:cNvPr>
          <p:cNvSpPr txBox="1"/>
          <p:nvPr/>
        </p:nvSpPr>
        <p:spPr>
          <a:xfrm>
            <a:off x="8385344" y="5619203"/>
            <a:ext cx="1171073" cy="646331"/>
          </a:xfrm>
          <a:prstGeom prst="rect">
            <a:avLst/>
          </a:prstGeom>
          <a:noFill/>
        </p:spPr>
        <p:txBody>
          <a:bodyPr wrap="square" rtlCol="0">
            <a:spAutoFit/>
          </a:bodyPr>
          <a:lstStyle/>
          <a:p>
            <a:pPr algn="ctr"/>
            <a:r>
              <a:rPr lang="en-US" b="1" dirty="0">
                <a:solidFill>
                  <a:schemeClr val="bg1"/>
                </a:solidFill>
              </a:rPr>
              <a:t>Paid Lunch</a:t>
            </a:r>
          </a:p>
        </p:txBody>
      </p:sp>
      <p:grpSp>
        <p:nvGrpSpPr>
          <p:cNvPr id="27" name="Group 26">
            <a:extLst>
              <a:ext uri="{FF2B5EF4-FFF2-40B4-BE49-F238E27FC236}">
                <a16:creationId xmlns:a16="http://schemas.microsoft.com/office/drawing/2014/main" id="{C57EF821-3BEE-6D43-839A-9F74FBDF7A4F}"/>
              </a:ext>
            </a:extLst>
          </p:cNvPr>
          <p:cNvGrpSpPr/>
          <p:nvPr/>
        </p:nvGrpSpPr>
        <p:grpSpPr>
          <a:xfrm>
            <a:off x="3546885" y="4347411"/>
            <a:ext cx="1206132" cy="2114909"/>
            <a:chOff x="3546885" y="3842373"/>
            <a:chExt cx="1206132" cy="2619947"/>
          </a:xfrm>
        </p:grpSpPr>
        <p:sp>
          <p:nvSpPr>
            <p:cNvPr id="21" name="Rectangle 20">
              <a:extLst>
                <a:ext uri="{FF2B5EF4-FFF2-40B4-BE49-F238E27FC236}">
                  <a16:creationId xmlns:a16="http://schemas.microsoft.com/office/drawing/2014/main" id="{A3610016-170F-FC47-9E5E-B869E43B6112}"/>
                </a:ext>
              </a:extLst>
            </p:cNvPr>
            <p:cNvSpPr/>
            <p:nvPr/>
          </p:nvSpPr>
          <p:spPr>
            <a:xfrm flipV="1">
              <a:off x="3546885" y="3842373"/>
              <a:ext cx="1206132" cy="2619947"/>
            </a:xfrm>
            <a:prstGeom prst="rect">
              <a:avLst/>
            </a:prstGeom>
            <a:solidFill>
              <a:srgbClr val="002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158FB56-8AF6-894F-A400-E7B0202E8CEA}"/>
                </a:ext>
              </a:extLst>
            </p:cNvPr>
            <p:cNvSpPr txBox="1"/>
            <p:nvPr/>
          </p:nvSpPr>
          <p:spPr>
            <a:xfrm>
              <a:off x="3546885" y="4892863"/>
              <a:ext cx="1206132" cy="571910"/>
            </a:xfrm>
            <a:prstGeom prst="rect">
              <a:avLst/>
            </a:prstGeom>
            <a:noFill/>
          </p:spPr>
          <p:txBody>
            <a:bodyPr wrap="square" rtlCol="0">
              <a:spAutoFit/>
            </a:bodyPr>
            <a:lstStyle/>
            <a:p>
              <a:pPr algn="ctr"/>
              <a:r>
                <a:rPr lang="en-US" sz="2400" b="1" dirty="0">
                  <a:solidFill>
                    <a:schemeClr val="bg1"/>
                  </a:solidFill>
                </a:rPr>
                <a:t>$3.30</a:t>
              </a:r>
            </a:p>
          </p:txBody>
        </p:sp>
      </p:grpSp>
      <p:grpSp>
        <p:nvGrpSpPr>
          <p:cNvPr id="28" name="Group 27">
            <a:extLst>
              <a:ext uri="{FF2B5EF4-FFF2-40B4-BE49-F238E27FC236}">
                <a16:creationId xmlns:a16="http://schemas.microsoft.com/office/drawing/2014/main" id="{C4D9598E-4A7B-154E-82E6-7CE85000063B}"/>
              </a:ext>
            </a:extLst>
          </p:cNvPr>
          <p:cNvGrpSpPr/>
          <p:nvPr/>
        </p:nvGrpSpPr>
        <p:grpSpPr>
          <a:xfrm>
            <a:off x="6865621" y="4892863"/>
            <a:ext cx="1216409" cy="1569458"/>
            <a:chOff x="6865621" y="4524149"/>
            <a:chExt cx="1216409" cy="1938172"/>
          </a:xfrm>
        </p:grpSpPr>
        <p:sp>
          <p:nvSpPr>
            <p:cNvPr id="22" name="Rectangle 21">
              <a:extLst>
                <a:ext uri="{FF2B5EF4-FFF2-40B4-BE49-F238E27FC236}">
                  <a16:creationId xmlns:a16="http://schemas.microsoft.com/office/drawing/2014/main" id="{048696C3-D778-9145-A850-24BED191D4EC}"/>
                </a:ext>
              </a:extLst>
            </p:cNvPr>
            <p:cNvSpPr/>
            <p:nvPr/>
          </p:nvSpPr>
          <p:spPr>
            <a:xfrm flipV="1">
              <a:off x="6875898" y="4524149"/>
              <a:ext cx="1206132" cy="19381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8384414-6D96-9C4A-800D-6AD9F9F14AAF}"/>
                </a:ext>
              </a:extLst>
            </p:cNvPr>
            <p:cNvSpPr txBox="1"/>
            <p:nvPr/>
          </p:nvSpPr>
          <p:spPr>
            <a:xfrm>
              <a:off x="6865621" y="5157538"/>
              <a:ext cx="1206132" cy="570124"/>
            </a:xfrm>
            <a:prstGeom prst="rect">
              <a:avLst/>
            </a:prstGeom>
            <a:noFill/>
          </p:spPr>
          <p:txBody>
            <a:bodyPr wrap="square" rtlCol="0">
              <a:spAutoFit/>
            </a:bodyPr>
            <a:lstStyle/>
            <a:p>
              <a:pPr algn="ctr"/>
              <a:r>
                <a:rPr lang="en-US" sz="2400" b="1" dirty="0">
                  <a:solidFill>
                    <a:schemeClr val="bg1"/>
                  </a:solidFill>
                </a:rPr>
                <a:t>$2.90</a:t>
              </a:r>
            </a:p>
          </p:txBody>
        </p:sp>
      </p:grpSp>
      <p:grpSp>
        <p:nvGrpSpPr>
          <p:cNvPr id="29" name="Group 28">
            <a:extLst>
              <a:ext uri="{FF2B5EF4-FFF2-40B4-BE49-F238E27FC236}">
                <a16:creationId xmlns:a16="http://schemas.microsoft.com/office/drawing/2014/main" id="{DA3FF8E9-4BD9-294F-929C-0DD21A7E1FE6}"/>
              </a:ext>
            </a:extLst>
          </p:cNvPr>
          <p:cNvGrpSpPr/>
          <p:nvPr/>
        </p:nvGrpSpPr>
        <p:grpSpPr>
          <a:xfrm>
            <a:off x="10137883" y="5754434"/>
            <a:ext cx="1210570" cy="707886"/>
            <a:chOff x="10137883" y="5137939"/>
            <a:chExt cx="1210570" cy="1324381"/>
          </a:xfrm>
        </p:grpSpPr>
        <p:sp>
          <p:nvSpPr>
            <p:cNvPr id="23" name="Rectangle 22">
              <a:extLst>
                <a:ext uri="{FF2B5EF4-FFF2-40B4-BE49-F238E27FC236}">
                  <a16:creationId xmlns:a16="http://schemas.microsoft.com/office/drawing/2014/main" id="{147951F2-8083-C540-85EF-673CD1E6337A}"/>
                </a:ext>
              </a:extLst>
            </p:cNvPr>
            <p:cNvSpPr/>
            <p:nvPr/>
          </p:nvSpPr>
          <p:spPr>
            <a:xfrm flipV="1">
              <a:off x="10142321" y="5137939"/>
              <a:ext cx="1206132" cy="1324381"/>
            </a:xfrm>
            <a:prstGeom prst="rect">
              <a:avLst/>
            </a:prstGeom>
            <a:solidFill>
              <a:srgbClr val="E28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7E18EC0-68A5-044E-AA9C-4FB41E632685}"/>
                </a:ext>
              </a:extLst>
            </p:cNvPr>
            <p:cNvSpPr txBox="1"/>
            <p:nvPr/>
          </p:nvSpPr>
          <p:spPr>
            <a:xfrm>
              <a:off x="10137883" y="5538994"/>
              <a:ext cx="1206132" cy="863727"/>
            </a:xfrm>
            <a:prstGeom prst="rect">
              <a:avLst/>
            </a:prstGeom>
            <a:noFill/>
          </p:spPr>
          <p:txBody>
            <a:bodyPr wrap="square" rtlCol="0">
              <a:spAutoFit/>
            </a:bodyPr>
            <a:lstStyle/>
            <a:p>
              <a:pPr algn="ctr"/>
              <a:r>
                <a:rPr lang="en-US" sz="2400" b="1" dirty="0">
                  <a:solidFill>
                    <a:schemeClr val="bg1"/>
                  </a:solidFill>
                </a:rPr>
                <a:t>$0.30</a:t>
              </a:r>
            </a:p>
          </p:txBody>
        </p:sp>
      </p:grpSp>
      <p:pic>
        <p:nvPicPr>
          <p:cNvPr id="2" name="Online Media 1" descr="Recorded Sound">
            <a:hlinkClick r:id="" action="ppaction://media"/>
            <a:extLst>
              <a:ext uri="{FF2B5EF4-FFF2-40B4-BE49-F238E27FC236}">
                <a16:creationId xmlns:a16="http://schemas.microsoft.com/office/drawing/2014/main" id="{379BA64D-AC54-694B-82B5-F4A08F52AB93}"/>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757876" y="711524"/>
            <a:ext cx="812800" cy="812800"/>
          </a:xfrm>
          <a:prstGeom prst="rect">
            <a:avLst/>
          </a:prstGeom>
        </p:spPr>
      </p:pic>
      <p:pic>
        <p:nvPicPr>
          <p:cNvPr id="4" name="Online Media 3" descr="Recorded Sound">
            <a:hlinkClick r:id="" action="ppaction://media"/>
            <a:extLst>
              <a:ext uri="{FF2B5EF4-FFF2-40B4-BE49-F238E27FC236}">
                <a16:creationId xmlns:a16="http://schemas.microsoft.com/office/drawing/2014/main" id="{05636BC7-B396-CA43-AC6E-5F79AC1AAA87}"/>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4099729" y="6430463"/>
            <a:ext cx="385361" cy="385361"/>
          </a:xfrm>
          <a:prstGeom prst="rect">
            <a:avLst/>
          </a:prstGeom>
        </p:spPr>
      </p:pic>
      <p:pic>
        <p:nvPicPr>
          <p:cNvPr id="6" name="Online Media 5" descr="Recorded Sound">
            <a:hlinkClick r:id="" action="ppaction://media"/>
            <a:extLst>
              <a:ext uri="{FF2B5EF4-FFF2-40B4-BE49-F238E27FC236}">
                <a16:creationId xmlns:a16="http://schemas.microsoft.com/office/drawing/2014/main" id="{42C67CA8-DFFA-1A48-9C4E-E14D055DB7D0}"/>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7171145" y="6570133"/>
            <a:ext cx="287867" cy="287867"/>
          </a:xfrm>
          <a:prstGeom prst="rect">
            <a:avLst/>
          </a:prstGeom>
        </p:spPr>
      </p:pic>
      <p:pic>
        <p:nvPicPr>
          <p:cNvPr id="11" name="Online Media 10" descr="Recorded Sound">
            <a:hlinkClick r:id="" action="ppaction://media"/>
            <a:extLst>
              <a:ext uri="{FF2B5EF4-FFF2-40B4-BE49-F238E27FC236}">
                <a16:creationId xmlns:a16="http://schemas.microsoft.com/office/drawing/2014/main" id="{E20A0288-9702-5848-B10A-E0508C75DBD2}"/>
              </a:ext>
            </a:extLst>
          </p:cNvPr>
          <p:cNvPicPr>
            <a:picLocks noChangeAspect="1"/>
          </p:cNvPicPr>
          <p:nvPr>
            <a:audioFile r:link="rId9"/>
            <p:extLst>
              <p:ext uri="{DAA4B4D4-6D71-4841-9C94-3DE7FCFB9230}">
                <p14:media xmlns:p14="http://schemas.microsoft.com/office/powerpoint/2010/main" r:embed="rId8"/>
              </p:ext>
            </p:extLst>
          </p:nvPr>
        </p:nvPicPr>
        <p:blipFill>
          <a:blip r:embed="rId18"/>
          <a:stretch>
            <a:fillRect/>
          </a:stretch>
        </p:blipFill>
        <p:spPr>
          <a:xfrm>
            <a:off x="10606055" y="6482799"/>
            <a:ext cx="324060" cy="324060"/>
          </a:xfrm>
          <a:prstGeom prst="rect">
            <a:avLst/>
          </a:prstGeom>
        </p:spPr>
      </p:pic>
    </p:spTree>
    <p:custDataLst>
      <p:tags r:id="rId1"/>
    </p:custDataLst>
    <p:extLst>
      <p:ext uri="{BB962C8B-B14F-4D97-AF65-F5344CB8AC3E}">
        <p14:creationId xmlns:p14="http://schemas.microsoft.com/office/powerpoint/2010/main" val="656031019"/>
      </p:ext>
    </p:extLst>
  </p:cSld>
  <p:clrMapOvr>
    <a:masterClrMapping/>
  </p:clrMapOvr>
  <mc:AlternateContent xmlns:mc="http://schemas.openxmlformats.org/markup-compatibility/2006" xmlns:p14="http://schemas.microsoft.com/office/powerpoint/2010/main">
    <mc:Choice Requires="p14">
      <p:transition spd="slow" p14:dur="2000" advTm="71300"/>
    </mc:Choice>
    <mc:Fallback xmlns="">
      <p:transition spd="slow" advTm="7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98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900" decel="100000" fill="hold"/>
                                        <p:tgtEl>
                                          <p:spTgt spid="2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15" presetID="1" presetClass="mediacall" presetSubtype="0" fill="hold" nodeType="withEffect">
                                  <p:stCondLst>
                                    <p:cond delay="0"/>
                                  </p:stCondLst>
                                  <p:childTnLst>
                                    <p:cmd type="call" cmd="playFrom(0.0)">
                                      <p:cBhvr>
                                        <p:cTn id="16" dur="6617"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900" decel="100000" fill="hold"/>
                                        <p:tgtEl>
                                          <p:spTgt spid="28"/>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25" presetID="1" presetClass="mediacall" presetSubtype="0" fill="hold" nodeType="withEffect">
                                  <p:stCondLst>
                                    <p:cond delay="0"/>
                                  </p:stCondLst>
                                  <p:childTnLst>
                                    <p:cmd type="call" cmd="playFrom(0.0)">
                                      <p:cBhvr>
                                        <p:cTn id="26" dur="9613" fill="hold"/>
                                        <p:tgtEl>
                                          <p:spTgt spid="6"/>
                                        </p:tgtEl>
                                      </p:cBhvr>
                                    </p:cmd>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900" decel="100000" fill="hold"/>
                                        <p:tgtEl>
                                          <p:spTgt spid="2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par>
                                <p:cTn id="35" presetID="1" presetClass="mediacall" presetSubtype="0" fill="hold" nodeType="withEffect">
                                  <p:stCondLst>
                                    <p:cond delay="0"/>
                                  </p:stCondLst>
                                  <p:childTnLst>
                                    <p:cmd type="call" cmd="playFrom(0.0)">
                                      <p:cBhvr>
                                        <p:cTn id="36" dur="1135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2"/>
                </p:tgtEl>
              </p:cMediaNode>
            </p:audio>
            <p:audio>
              <p:cMediaNode vol="80000" showWhenStopped="0">
                <p:cTn id="38" fill="hold" display="0">
                  <p:stCondLst>
                    <p:cond delay="indefinite"/>
                  </p:stCondLst>
                  <p:endCondLst>
                    <p:cond evt="onStopAudio" delay="0">
                      <p:tgtEl>
                        <p:sldTgt/>
                      </p:tgtEl>
                    </p:cond>
                  </p:endCondLst>
                </p:cTn>
                <p:tgtEl>
                  <p:spTgt spid="4"/>
                </p:tgtEl>
              </p:cMediaNode>
            </p:audio>
            <p:audio>
              <p:cMediaNode vol="80000" showWhenStopped="0">
                <p:cTn id="39" fill="hold" display="0">
                  <p:stCondLst>
                    <p:cond delay="indefinite"/>
                  </p:stCondLst>
                  <p:endCondLst>
                    <p:cond evt="onStopAudio" delay="0">
                      <p:tgtEl>
                        <p:sldTgt/>
                      </p:tgtEl>
                    </p:cond>
                  </p:endCondLst>
                </p:cTn>
                <p:tgtEl>
                  <p:spTgt spid="6"/>
                </p:tgtEl>
              </p:cMediaNode>
            </p:audio>
            <p:audio>
              <p:cMediaNode vol="80000" showWhenStopped="0">
                <p:cTn id="40"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26" objId="2"/>
        <p14:stopEvt time="42261" objId="2"/>
        <p14:playEvt time="42575" objId="4"/>
        <p14:stopEvt time="49353" objId="4"/>
        <p14:playEvt time="49564" objId="6"/>
        <p14:stopEvt time="59363" objId="6"/>
        <p14:playEvt time="59679" objId="11"/>
        <p14:stopEvt time="71229" objId="11"/>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206" y="-986"/>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927100" y="849631"/>
            <a:ext cx="10901106" cy="707886"/>
          </a:xfrm>
          <a:prstGeom prst="rect">
            <a:avLst/>
          </a:prstGeom>
          <a:noFill/>
        </p:spPr>
        <p:txBody>
          <a:bodyPr wrap="square" rtlCol="0">
            <a:spAutoFit/>
          </a:bodyPr>
          <a:lstStyle/>
          <a:p>
            <a:pPr algn="ctr"/>
            <a:r>
              <a:rPr lang="en-US" sz="4000" dirty="0">
                <a:latin typeface="+mj-lt"/>
              </a:rPr>
              <a:t>Eligibility</a:t>
            </a:r>
          </a:p>
        </p:txBody>
      </p:sp>
      <p:grpSp>
        <p:nvGrpSpPr>
          <p:cNvPr id="23" name="Group 22">
            <a:extLst>
              <a:ext uri="{FF2B5EF4-FFF2-40B4-BE49-F238E27FC236}">
                <a16:creationId xmlns:a16="http://schemas.microsoft.com/office/drawing/2014/main" id="{D033F27B-CE6D-3448-A7B6-5452BEF3F805}"/>
              </a:ext>
            </a:extLst>
          </p:cNvPr>
          <p:cNvGrpSpPr/>
          <p:nvPr/>
        </p:nvGrpSpPr>
        <p:grpSpPr>
          <a:xfrm>
            <a:off x="8479892" y="1886702"/>
            <a:ext cx="3348314" cy="707886"/>
            <a:chOff x="8479892" y="1557518"/>
            <a:chExt cx="3348314" cy="707886"/>
          </a:xfrm>
        </p:grpSpPr>
        <p:sp>
          <p:nvSpPr>
            <p:cNvPr id="2" name="Rectangle 1">
              <a:extLst>
                <a:ext uri="{FF2B5EF4-FFF2-40B4-BE49-F238E27FC236}">
                  <a16:creationId xmlns:a16="http://schemas.microsoft.com/office/drawing/2014/main" id="{DF45D80A-2444-8941-9063-669E23692267}"/>
                </a:ext>
              </a:extLst>
            </p:cNvPr>
            <p:cNvSpPr/>
            <p:nvPr/>
          </p:nvSpPr>
          <p:spPr>
            <a:xfrm>
              <a:off x="8479892" y="1557518"/>
              <a:ext cx="3348314" cy="707886"/>
            </a:xfrm>
            <a:prstGeom prst="rect">
              <a:avLst/>
            </a:prstGeom>
            <a:solidFill>
              <a:srgbClr val="E28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6160BCBD-6FA1-E74F-8AF8-574A3833D148}"/>
                </a:ext>
              </a:extLst>
            </p:cNvPr>
            <p:cNvSpPr txBox="1">
              <a:spLocks/>
            </p:cNvSpPr>
            <p:nvPr/>
          </p:nvSpPr>
          <p:spPr>
            <a:xfrm>
              <a:off x="8479892" y="1726405"/>
              <a:ext cx="3311662" cy="4355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chemeClr val="bg1"/>
                  </a:solidFill>
                </a:rPr>
                <a:t>Community Eligibility Provision</a:t>
              </a:r>
            </a:p>
          </p:txBody>
        </p:sp>
      </p:grpSp>
      <p:grpSp>
        <p:nvGrpSpPr>
          <p:cNvPr id="22" name="Group 21">
            <a:extLst>
              <a:ext uri="{FF2B5EF4-FFF2-40B4-BE49-F238E27FC236}">
                <a16:creationId xmlns:a16="http://schemas.microsoft.com/office/drawing/2014/main" id="{57BA2558-E2BB-084F-BE98-1E99DF39555D}"/>
              </a:ext>
            </a:extLst>
          </p:cNvPr>
          <p:cNvGrpSpPr/>
          <p:nvPr/>
        </p:nvGrpSpPr>
        <p:grpSpPr>
          <a:xfrm>
            <a:off x="4782203" y="1886701"/>
            <a:ext cx="3348314" cy="707886"/>
            <a:chOff x="4782203" y="1557517"/>
            <a:chExt cx="3348314" cy="707886"/>
          </a:xfrm>
        </p:grpSpPr>
        <p:sp>
          <p:nvSpPr>
            <p:cNvPr id="17" name="Rectangle 16">
              <a:extLst>
                <a:ext uri="{FF2B5EF4-FFF2-40B4-BE49-F238E27FC236}">
                  <a16:creationId xmlns:a16="http://schemas.microsoft.com/office/drawing/2014/main" id="{9E9020EC-E52D-2D45-8F8F-9C1FA8F2E271}"/>
                </a:ext>
              </a:extLst>
            </p:cNvPr>
            <p:cNvSpPr/>
            <p:nvPr/>
          </p:nvSpPr>
          <p:spPr>
            <a:xfrm>
              <a:off x="4782203" y="1557517"/>
              <a:ext cx="3348314" cy="707886"/>
            </a:xfrm>
            <a:prstGeom prst="rect">
              <a:avLst/>
            </a:prstGeom>
            <a:solidFill>
              <a:srgbClr val="E28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btitle 2">
              <a:extLst>
                <a:ext uri="{FF2B5EF4-FFF2-40B4-BE49-F238E27FC236}">
                  <a16:creationId xmlns:a16="http://schemas.microsoft.com/office/drawing/2014/main" id="{3F5CD15A-4C32-824D-AE25-9552C9F0D48D}"/>
                </a:ext>
              </a:extLst>
            </p:cNvPr>
            <p:cNvSpPr txBox="1">
              <a:spLocks/>
            </p:cNvSpPr>
            <p:nvPr/>
          </p:nvSpPr>
          <p:spPr>
            <a:xfrm>
              <a:off x="4837105" y="1726405"/>
              <a:ext cx="3238510" cy="4355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chemeClr val="bg1"/>
                  </a:solidFill>
                </a:rPr>
                <a:t>Categorical Eligibility</a:t>
              </a:r>
            </a:p>
          </p:txBody>
        </p:sp>
      </p:grpSp>
      <p:grpSp>
        <p:nvGrpSpPr>
          <p:cNvPr id="21" name="Group 20">
            <a:extLst>
              <a:ext uri="{FF2B5EF4-FFF2-40B4-BE49-F238E27FC236}">
                <a16:creationId xmlns:a16="http://schemas.microsoft.com/office/drawing/2014/main" id="{7D5AAF2B-C4EE-BA48-815E-E680F77BF8A2}"/>
              </a:ext>
            </a:extLst>
          </p:cNvPr>
          <p:cNvGrpSpPr/>
          <p:nvPr/>
        </p:nvGrpSpPr>
        <p:grpSpPr>
          <a:xfrm>
            <a:off x="1062312" y="1886701"/>
            <a:ext cx="3348314" cy="707886"/>
            <a:chOff x="1062312" y="1557517"/>
            <a:chExt cx="3348314" cy="707886"/>
          </a:xfrm>
        </p:grpSpPr>
        <p:sp>
          <p:nvSpPr>
            <p:cNvPr id="18" name="Rectangle 17">
              <a:extLst>
                <a:ext uri="{FF2B5EF4-FFF2-40B4-BE49-F238E27FC236}">
                  <a16:creationId xmlns:a16="http://schemas.microsoft.com/office/drawing/2014/main" id="{775A0411-F8F4-8942-8EF5-09707850D7AC}"/>
                </a:ext>
              </a:extLst>
            </p:cNvPr>
            <p:cNvSpPr/>
            <p:nvPr/>
          </p:nvSpPr>
          <p:spPr>
            <a:xfrm>
              <a:off x="1062312" y="1557517"/>
              <a:ext cx="3348314" cy="707886"/>
            </a:xfrm>
            <a:prstGeom prst="rect">
              <a:avLst/>
            </a:prstGeom>
            <a:solidFill>
              <a:srgbClr val="E28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btitle 2">
              <a:extLst>
                <a:ext uri="{FF2B5EF4-FFF2-40B4-BE49-F238E27FC236}">
                  <a16:creationId xmlns:a16="http://schemas.microsoft.com/office/drawing/2014/main" id="{1B89D333-6DB9-F84E-B20F-09527D128F91}"/>
                </a:ext>
              </a:extLst>
            </p:cNvPr>
            <p:cNvSpPr txBox="1">
              <a:spLocks/>
            </p:cNvSpPr>
            <p:nvPr/>
          </p:nvSpPr>
          <p:spPr>
            <a:xfrm>
              <a:off x="1062312" y="1726405"/>
              <a:ext cx="3238510" cy="4355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chemeClr val="bg1"/>
                  </a:solidFill>
                </a:rPr>
                <a:t>Income Eligibility</a:t>
              </a:r>
            </a:p>
          </p:txBody>
        </p:sp>
      </p:grpSp>
      <p:sp>
        <p:nvSpPr>
          <p:cNvPr id="25" name="TextBox 24">
            <a:extLst>
              <a:ext uri="{FF2B5EF4-FFF2-40B4-BE49-F238E27FC236}">
                <a16:creationId xmlns:a16="http://schemas.microsoft.com/office/drawing/2014/main" id="{597649F1-37EF-0A4C-9303-EF3ABCE9C871}"/>
              </a:ext>
            </a:extLst>
          </p:cNvPr>
          <p:cNvSpPr txBox="1"/>
          <p:nvPr/>
        </p:nvSpPr>
        <p:spPr>
          <a:xfrm>
            <a:off x="4782203" y="2763475"/>
            <a:ext cx="3348314" cy="4031873"/>
          </a:xfrm>
          <a:prstGeom prst="rect">
            <a:avLst/>
          </a:prstGeom>
          <a:noFill/>
        </p:spPr>
        <p:txBody>
          <a:bodyPr wrap="square" rtlCol="0">
            <a:spAutoFit/>
          </a:bodyPr>
          <a:lstStyle/>
          <a:p>
            <a:r>
              <a:rPr lang="en-US" sz="1600" dirty="0"/>
              <a:t>Eligibility can be transferred if a child participates in other needs-based programs or if a child has specific vulnerabilities. A child automatically qualifies for most nutrition programs if they are:</a:t>
            </a:r>
          </a:p>
          <a:p>
            <a:endParaRPr lang="en-US" sz="1600" dirty="0"/>
          </a:p>
          <a:p>
            <a:pPr marL="344488" indent="-217488">
              <a:lnSpc>
                <a:spcPct val="150000"/>
              </a:lnSpc>
              <a:buFont typeface="Arial" panose="020B0604020202020204" pitchFamily="34" charset="0"/>
              <a:buChar char="•"/>
            </a:pPr>
            <a:r>
              <a:rPr lang="en-US" sz="1400" dirty="0"/>
              <a:t>Participating in SNAP, FDPIR, TANF</a:t>
            </a:r>
          </a:p>
          <a:p>
            <a:pPr marL="344488" indent="-217488">
              <a:lnSpc>
                <a:spcPct val="150000"/>
              </a:lnSpc>
              <a:buFont typeface="Arial" panose="020B0604020202020204" pitchFamily="34" charset="0"/>
              <a:buChar char="•"/>
            </a:pPr>
            <a:r>
              <a:rPr lang="en-US" sz="1400" dirty="0"/>
              <a:t>Enrolled in Head Start</a:t>
            </a:r>
          </a:p>
          <a:p>
            <a:pPr marL="344488" indent="-217488">
              <a:lnSpc>
                <a:spcPct val="150000"/>
              </a:lnSpc>
              <a:buFont typeface="Arial" panose="020B0604020202020204" pitchFamily="34" charset="0"/>
              <a:buChar char="•"/>
            </a:pPr>
            <a:r>
              <a:rPr lang="en-US" sz="1400" dirty="0"/>
              <a:t>In foster care</a:t>
            </a:r>
          </a:p>
          <a:p>
            <a:pPr marL="344488" indent="-217488">
              <a:lnSpc>
                <a:spcPct val="150000"/>
              </a:lnSpc>
              <a:buFont typeface="Arial" panose="020B0604020202020204" pitchFamily="34" charset="0"/>
              <a:buChar char="•"/>
            </a:pPr>
            <a:r>
              <a:rPr lang="en-US" sz="1400" dirty="0"/>
              <a:t>A migrant</a:t>
            </a:r>
          </a:p>
          <a:p>
            <a:pPr marL="344488" indent="-217488">
              <a:lnSpc>
                <a:spcPct val="150000"/>
              </a:lnSpc>
              <a:buFont typeface="Arial" panose="020B0604020202020204" pitchFamily="34" charset="0"/>
              <a:buChar char="•"/>
            </a:pPr>
            <a:r>
              <a:rPr lang="en-US" sz="1400" dirty="0"/>
              <a:t>A runaway</a:t>
            </a:r>
          </a:p>
          <a:p>
            <a:pPr marL="344488" indent="-217488">
              <a:lnSpc>
                <a:spcPct val="150000"/>
              </a:lnSpc>
              <a:buFont typeface="Arial" panose="020B0604020202020204" pitchFamily="34" charset="0"/>
              <a:buChar char="•"/>
            </a:pPr>
            <a:r>
              <a:rPr lang="en-US" sz="1400" dirty="0"/>
              <a:t>Homeless</a:t>
            </a:r>
            <a:endParaRPr lang="en-US" dirty="0"/>
          </a:p>
          <a:p>
            <a:endParaRPr lang="en-US" dirty="0"/>
          </a:p>
        </p:txBody>
      </p:sp>
      <p:sp>
        <p:nvSpPr>
          <p:cNvPr id="26" name="TextBox 25">
            <a:extLst>
              <a:ext uri="{FF2B5EF4-FFF2-40B4-BE49-F238E27FC236}">
                <a16:creationId xmlns:a16="http://schemas.microsoft.com/office/drawing/2014/main" id="{97365E07-86FD-6041-BF4D-FA85BB7B00F1}"/>
              </a:ext>
            </a:extLst>
          </p:cNvPr>
          <p:cNvSpPr txBox="1"/>
          <p:nvPr/>
        </p:nvSpPr>
        <p:spPr>
          <a:xfrm>
            <a:off x="8479892" y="2763475"/>
            <a:ext cx="3348314" cy="2092881"/>
          </a:xfrm>
          <a:prstGeom prst="rect">
            <a:avLst/>
          </a:prstGeom>
          <a:noFill/>
        </p:spPr>
        <p:txBody>
          <a:bodyPr wrap="square" rtlCol="0">
            <a:spAutoFit/>
          </a:bodyPr>
          <a:lstStyle/>
          <a:p>
            <a:r>
              <a:rPr lang="en-US" sz="1600" dirty="0"/>
              <a:t>Schools participating in NSLP and SBP may provide free meals to all enrolled students if:</a:t>
            </a:r>
          </a:p>
          <a:p>
            <a:endParaRPr lang="en-US" sz="1600" dirty="0"/>
          </a:p>
          <a:p>
            <a:pPr marL="344488" indent="-217488">
              <a:spcAft>
                <a:spcPts val="1200"/>
              </a:spcAft>
              <a:buFont typeface="Arial" panose="020B0604020202020204" pitchFamily="34" charset="0"/>
              <a:buChar char="•"/>
            </a:pPr>
            <a:r>
              <a:rPr lang="en-US" sz="1400" dirty="0"/>
              <a:t>At least 40% of enrolled students are categorically eligible for free meals</a:t>
            </a:r>
          </a:p>
          <a:p>
            <a:pPr marL="344488" indent="-217488">
              <a:spcAft>
                <a:spcPts val="1200"/>
              </a:spcAft>
              <a:buFont typeface="Arial" panose="020B0604020202020204" pitchFamily="34" charset="0"/>
              <a:buChar char="•"/>
            </a:pPr>
            <a:r>
              <a:rPr lang="en-US" sz="1400" dirty="0"/>
              <a:t>A school opts-in to the community eligibility provision</a:t>
            </a:r>
          </a:p>
        </p:txBody>
      </p:sp>
      <p:grpSp>
        <p:nvGrpSpPr>
          <p:cNvPr id="40" name="Group 39">
            <a:extLst>
              <a:ext uri="{FF2B5EF4-FFF2-40B4-BE49-F238E27FC236}">
                <a16:creationId xmlns:a16="http://schemas.microsoft.com/office/drawing/2014/main" id="{C549B772-2ACC-5941-9F3F-F9277CB56A98}"/>
              </a:ext>
            </a:extLst>
          </p:cNvPr>
          <p:cNvGrpSpPr/>
          <p:nvPr/>
        </p:nvGrpSpPr>
        <p:grpSpPr>
          <a:xfrm>
            <a:off x="1062312" y="2763475"/>
            <a:ext cx="3348314" cy="3750939"/>
            <a:chOff x="1062312" y="2763475"/>
            <a:chExt cx="3348314" cy="3750939"/>
          </a:xfrm>
        </p:grpSpPr>
        <p:sp>
          <p:nvSpPr>
            <p:cNvPr id="24" name="TextBox 23">
              <a:extLst>
                <a:ext uri="{FF2B5EF4-FFF2-40B4-BE49-F238E27FC236}">
                  <a16:creationId xmlns:a16="http://schemas.microsoft.com/office/drawing/2014/main" id="{644E40FD-D700-4A40-9983-6548654F7DF3}"/>
                </a:ext>
              </a:extLst>
            </p:cNvPr>
            <p:cNvSpPr txBox="1"/>
            <p:nvPr/>
          </p:nvSpPr>
          <p:spPr>
            <a:xfrm>
              <a:off x="1062312" y="2763475"/>
              <a:ext cx="3348314" cy="1323439"/>
            </a:xfrm>
            <a:prstGeom prst="rect">
              <a:avLst/>
            </a:prstGeom>
            <a:noFill/>
          </p:spPr>
          <p:txBody>
            <a:bodyPr wrap="square" rtlCol="0">
              <a:spAutoFit/>
            </a:bodyPr>
            <a:lstStyle/>
            <a:p>
              <a:r>
                <a:rPr lang="en-US" sz="1600" dirty="0"/>
                <a:t>Household income and household size are compared to the federal poverty guidelines in order to determine what type of school meals a child is eligible for:</a:t>
              </a:r>
            </a:p>
          </p:txBody>
        </p:sp>
        <p:grpSp>
          <p:nvGrpSpPr>
            <p:cNvPr id="39" name="Group 38">
              <a:extLst>
                <a:ext uri="{FF2B5EF4-FFF2-40B4-BE49-F238E27FC236}">
                  <a16:creationId xmlns:a16="http://schemas.microsoft.com/office/drawing/2014/main" id="{97F33BE1-794E-5C45-A78F-AD8DD78597D3}"/>
                </a:ext>
              </a:extLst>
            </p:cNvPr>
            <p:cNvGrpSpPr/>
            <p:nvPr/>
          </p:nvGrpSpPr>
          <p:grpSpPr>
            <a:xfrm>
              <a:off x="1104984" y="4056250"/>
              <a:ext cx="3305642" cy="2458164"/>
              <a:chOff x="1104984" y="4056250"/>
              <a:chExt cx="3305642" cy="2458164"/>
            </a:xfrm>
          </p:grpSpPr>
          <p:cxnSp>
            <p:nvCxnSpPr>
              <p:cNvPr id="28" name="Straight Connector 27">
                <a:extLst>
                  <a:ext uri="{FF2B5EF4-FFF2-40B4-BE49-F238E27FC236}">
                    <a16:creationId xmlns:a16="http://schemas.microsoft.com/office/drawing/2014/main" id="{172FECD2-CAFA-1C4D-B9D9-A9AA411C30B2}"/>
                  </a:ext>
                </a:extLst>
              </p:cNvPr>
              <p:cNvCxnSpPr>
                <a:cxnSpLocks/>
              </p:cNvCxnSpPr>
              <p:nvPr/>
            </p:nvCxnSpPr>
            <p:spPr>
              <a:xfrm>
                <a:off x="2270930" y="4056250"/>
                <a:ext cx="0" cy="2398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2353F39-AE3B-744C-A8C8-360195C7F098}"/>
                  </a:ext>
                </a:extLst>
              </p:cNvPr>
              <p:cNvSpPr txBox="1"/>
              <p:nvPr/>
            </p:nvSpPr>
            <p:spPr>
              <a:xfrm>
                <a:off x="2270930" y="6052749"/>
                <a:ext cx="2139696" cy="461665"/>
              </a:xfrm>
              <a:prstGeom prst="rect">
                <a:avLst/>
              </a:prstGeom>
              <a:noFill/>
            </p:spPr>
            <p:txBody>
              <a:bodyPr wrap="square" rtlCol="0">
                <a:spAutoFit/>
              </a:bodyPr>
              <a:lstStyle/>
              <a:p>
                <a:r>
                  <a:rPr lang="en-US" sz="1200" i="1" dirty="0"/>
                  <a:t>Federal poverty level</a:t>
                </a:r>
              </a:p>
              <a:p>
                <a:r>
                  <a:rPr lang="en-US" sz="1200" i="1" dirty="0"/>
                  <a:t>(&lt;$25,750 for a family of four)</a:t>
                </a:r>
              </a:p>
            </p:txBody>
          </p:sp>
          <p:sp>
            <p:nvSpPr>
              <p:cNvPr id="31" name="TextBox 30">
                <a:extLst>
                  <a:ext uri="{FF2B5EF4-FFF2-40B4-BE49-F238E27FC236}">
                    <a16:creationId xmlns:a16="http://schemas.microsoft.com/office/drawing/2014/main" id="{DFD316CF-CDD5-B34B-89DC-40CF4AAB220B}"/>
                  </a:ext>
                </a:extLst>
              </p:cNvPr>
              <p:cNvSpPr txBox="1"/>
              <p:nvPr/>
            </p:nvSpPr>
            <p:spPr>
              <a:xfrm>
                <a:off x="2270930" y="5612527"/>
                <a:ext cx="2139696" cy="276999"/>
              </a:xfrm>
              <a:prstGeom prst="rect">
                <a:avLst/>
              </a:prstGeom>
              <a:noFill/>
            </p:spPr>
            <p:txBody>
              <a:bodyPr wrap="square" rtlCol="0">
                <a:spAutoFit/>
              </a:bodyPr>
              <a:lstStyle/>
              <a:p>
                <a:r>
                  <a:rPr lang="en-US" sz="1200" i="1" dirty="0"/>
                  <a:t>130% Federal poverty level</a:t>
                </a:r>
              </a:p>
            </p:txBody>
          </p:sp>
          <p:sp>
            <p:nvSpPr>
              <p:cNvPr id="32" name="TextBox 31">
                <a:extLst>
                  <a:ext uri="{FF2B5EF4-FFF2-40B4-BE49-F238E27FC236}">
                    <a16:creationId xmlns:a16="http://schemas.microsoft.com/office/drawing/2014/main" id="{02A7B8AD-A6B8-7448-8B11-3AD83CB0EAF7}"/>
                  </a:ext>
                </a:extLst>
              </p:cNvPr>
              <p:cNvSpPr txBox="1"/>
              <p:nvPr/>
            </p:nvSpPr>
            <p:spPr>
              <a:xfrm>
                <a:off x="2270930" y="4438682"/>
                <a:ext cx="2139696" cy="276999"/>
              </a:xfrm>
              <a:prstGeom prst="rect">
                <a:avLst/>
              </a:prstGeom>
              <a:noFill/>
            </p:spPr>
            <p:txBody>
              <a:bodyPr wrap="square" rtlCol="0">
                <a:spAutoFit/>
              </a:bodyPr>
              <a:lstStyle/>
              <a:p>
                <a:r>
                  <a:rPr lang="en-US" sz="1200" i="1" dirty="0"/>
                  <a:t>185% Federal poverty level</a:t>
                </a:r>
              </a:p>
            </p:txBody>
          </p:sp>
          <p:sp>
            <p:nvSpPr>
              <p:cNvPr id="33" name="TextBox 32">
                <a:extLst>
                  <a:ext uri="{FF2B5EF4-FFF2-40B4-BE49-F238E27FC236}">
                    <a16:creationId xmlns:a16="http://schemas.microsoft.com/office/drawing/2014/main" id="{073C0525-C7B6-4641-950F-647A88AD3712}"/>
                  </a:ext>
                </a:extLst>
              </p:cNvPr>
              <p:cNvSpPr txBox="1"/>
              <p:nvPr/>
            </p:nvSpPr>
            <p:spPr>
              <a:xfrm>
                <a:off x="1135464" y="4141778"/>
                <a:ext cx="1077384" cy="261610"/>
              </a:xfrm>
              <a:prstGeom prst="rect">
                <a:avLst/>
              </a:prstGeom>
              <a:solidFill>
                <a:srgbClr val="0021A5"/>
              </a:solidFill>
            </p:spPr>
            <p:txBody>
              <a:bodyPr wrap="square" rtlCol="0">
                <a:spAutoFit/>
              </a:bodyPr>
              <a:lstStyle/>
              <a:p>
                <a:pPr algn="ctr"/>
                <a:r>
                  <a:rPr lang="en-US" sz="1100" b="1" dirty="0">
                    <a:solidFill>
                      <a:schemeClr val="bg1"/>
                    </a:solidFill>
                  </a:rPr>
                  <a:t>Paid Meals</a:t>
                </a:r>
              </a:p>
            </p:txBody>
          </p:sp>
          <p:sp>
            <p:nvSpPr>
              <p:cNvPr id="34" name="TextBox 33">
                <a:extLst>
                  <a:ext uri="{FF2B5EF4-FFF2-40B4-BE49-F238E27FC236}">
                    <a16:creationId xmlns:a16="http://schemas.microsoft.com/office/drawing/2014/main" id="{DFF6A228-ACCC-3540-B2C9-E5ABE2996320}"/>
                  </a:ext>
                </a:extLst>
              </p:cNvPr>
              <p:cNvSpPr txBox="1"/>
              <p:nvPr/>
            </p:nvSpPr>
            <p:spPr>
              <a:xfrm>
                <a:off x="1127929" y="4693770"/>
                <a:ext cx="1077384" cy="938719"/>
              </a:xfrm>
              <a:prstGeom prst="rect">
                <a:avLst/>
              </a:prstGeom>
              <a:solidFill>
                <a:srgbClr val="0021A5"/>
              </a:solidFill>
              <a:ln>
                <a:noFill/>
              </a:ln>
            </p:spPr>
            <p:txBody>
              <a:bodyPr wrap="square" rtlCol="0">
                <a:spAutoFit/>
              </a:bodyPr>
              <a:lstStyle/>
              <a:p>
                <a:pPr algn="ctr"/>
                <a:endParaRPr lang="en-US" sz="1100" b="1" dirty="0">
                  <a:solidFill>
                    <a:schemeClr val="bg1"/>
                  </a:solidFill>
                </a:endParaRPr>
              </a:p>
              <a:p>
                <a:pPr algn="ctr"/>
                <a:r>
                  <a:rPr lang="en-US" sz="1100" b="1" dirty="0">
                    <a:solidFill>
                      <a:schemeClr val="bg1"/>
                    </a:solidFill>
                  </a:rPr>
                  <a:t>Reduced Price Meals</a:t>
                </a:r>
              </a:p>
              <a:p>
                <a:pPr algn="ctr"/>
                <a:endParaRPr lang="en-US" sz="1100" b="1" dirty="0">
                  <a:solidFill>
                    <a:schemeClr val="bg1"/>
                  </a:solidFill>
                </a:endParaRPr>
              </a:p>
              <a:p>
                <a:pPr algn="ctr"/>
                <a:endParaRPr lang="en-US" sz="1100" b="1" dirty="0">
                  <a:solidFill>
                    <a:schemeClr val="bg1"/>
                  </a:solidFill>
                </a:endParaRPr>
              </a:p>
            </p:txBody>
          </p:sp>
          <p:sp>
            <p:nvSpPr>
              <p:cNvPr id="35" name="TextBox 34">
                <a:extLst>
                  <a:ext uri="{FF2B5EF4-FFF2-40B4-BE49-F238E27FC236}">
                    <a16:creationId xmlns:a16="http://schemas.microsoft.com/office/drawing/2014/main" id="{8BA8FD03-0442-3347-9323-6E032469E0FC}"/>
                  </a:ext>
                </a:extLst>
              </p:cNvPr>
              <p:cNvSpPr txBox="1"/>
              <p:nvPr/>
            </p:nvSpPr>
            <p:spPr>
              <a:xfrm>
                <a:off x="1135464" y="5854843"/>
                <a:ext cx="1077384" cy="600164"/>
              </a:xfrm>
              <a:prstGeom prst="rect">
                <a:avLst/>
              </a:prstGeom>
              <a:solidFill>
                <a:srgbClr val="0021A5"/>
              </a:solidFill>
              <a:ln>
                <a:noFill/>
              </a:ln>
            </p:spPr>
            <p:txBody>
              <a:bodyPr wrap="square" rtlCol="0">
                <a:spAutoFit/>
              </a:bodyPr>
              <a:lstStyle/>
              <a:p>
                <a:pPr algn="ctr"/>
                <a:endParaRPr lang="en-US" sz="1100" b="1" dirty="0">
                  <a:solidFill>
                    <a:schemeClr val="bg1"/>
                  </a:solidFill>
                </a:endParaRPr>
              </a:p>
              <a:p>
                <a:pPr algn="ctr"/>
                <a:r>
                  <a:rPr lang="en-US" sz="1100" b="1" dirty="0">
                    <a:solidFill>
                      <a:schemeClr val="bg1"/>
                    </a:solidFill>
                  </a:rPr>
                  <a:t>Free Meals</a:t>
                </a:r>
              </a:p>
              <a:p>
                <a:pPr algn="ctr"/>
                <a:endParaRPr lang="en-US" sz="1100" b="1" dirty="0">
                  <a:solidFill>
                    <a:schemeClr val="bg1"/>
                  </a:solidFill>
                </a:endParaRPr>
              </a:p>
            </p:txBody>
          </p:sp>
          <p:cxnSp>
            <p:nvCxnSpPr>
              <p:cNvPr id="37" name="Straight Connector 36">
                <a:extLst>
                  <a:ext uri="{FF2B5EF4-FFF2-40B4-BE49-F238E27FC236}">
                    <a16:creationId xmlns:a16="http://schemas.microsoft.com/office/drawing/2014/main" id="{35DEBB6D-6EE0-7E44-9656-1E6498B20401}"/>
                  </a:ext>
                </a:extLst>
              </p:cNvPr>
              <p:cNvCxnSpPr/>
              <p:nvPr/>
            </p:nvCxnSpPr>
            <p:spPr>
              <a:xfrm flipH="1">
                <a:off x="1135464" y="4548410"/>
                <a:ext cx="113546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9247C1E-1A5F-B543-BEF5-3778A386534F}"/>
                  </a:ext>
                </a:extLst>
              </p:cNvPr>
              <p:cNvCxnSpPr/>
              <p:nvPr/>
            </p:nvCxnSpPr>
            <p:spPr>
              <a:xfrm flipH="1">
                <a:off x="1104984" y="5743226"/>
                <a:ext cx="113546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pic>
        <p:nvPicPr>
          <p:cNvPr id="3" name="Online Media 2" descr="Recorded Sound">
            <a:hlinkClick r:id="" action="ppaction://media"/>
            <a:extLst>
              <a:ext uri="{FF2B5EF4-FFF2-40B4-BE49-F238E27FC236}">
                <a16:creationId xmlns:a16="http://schemas.microsoft.com/office/drawing/2014/main" id="{36B35726-E299-7A43-87BE-86DDECAEECC7}"/>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264900" y="799003"/>
            <a:ext cx="812800" cy="812800"/>
          </a:xfrm>
          <a:prstGeom prst="rect">
            <a:avLst/>
          </a:prstGeom>
        </p:spPr>
      </p:pic>
      <p:pic>
        <p:nvPicPr>
          <p:cNvPr id="4" name="Online Media 3" descr="Recorded Sound">
            <a:hlinkClick r:id="" action="ppaction://media"/>
            <a:extLst>
              <a:ext uri="{FF2B5EF4-FFF2-40B4-BE49-F238E27FC236}">
                <a16:creationId xmlns:a16="http://schemas.microsoft.com/office/drawing/2014/main" id="{C4DA1F92-0EEE-B344-A222-30223A6B67FE}"/>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656388" y="6377082"/>
            <a:ext cx="374397" cy="374397"/>
          </a:xfrm>
          <a:prstGeom prst="rect">
            <a:avLst/>
          </a:prstGeom>
        </p:spPr>
      </p:pic>
      <p:pic>
        <p:nvPicPr>
          <p:cNvPr id="6" name="Online Media 5" descr="Recorded Sound">
            <a:hlinkClick r:id="" action="ppaction://media"/>
            <a:extLst>
              <a:ext uri="{FF2B5EF4-FFF2-40B4-BE49-F238E27FC236}">
                <a16:creationId xmlns:a16="http://schemas.microsoft.com/office/drawing/2014/main" id="{DA18DDBA-9A91-2949-9401-69912EB37199}"/>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6790266" y="6364966"/>
            <a:ext cx="321734" cy="321734"/>
          </a:xfrm>
          <a:prstGeom prst="rect">
            <a:avLst/>
          </a:prstGeom>
        </p:spPr>
      </p:pic>
      <p:pic>
        <p:nvPicPr>
          <p:cNvPr id="11" name="Online Media 10" descr="Recorded Sound">
            <a:hlinkClick r:id="" action="ppaction://media"/>
            <a:extLst>
              <a:ext uri="{FF2B5EF4-FFF2-40B4-BE49-F238E27FC236}">
                <a16:creationId xmlns:a16="http://schemas.microsoft.com/office/drawing/2014/main" id="{75DE473A-C3B9-0A43-932B-1372C594EEE3}"/>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0135723" y="6347818"/>
            <a:ext cx="432923" cy="432923"/>
          </a:xfrm>
          <a:prstGeom prst="rect">
            <a:avLst/>
          </a:prstGeom>
        </p:spPr>
      </p:pic>
    </p:spTree>
    <p:custDataLst>
      <p:tags r:id="rId1"/>
    </p:custDataLst>
    <p:extLst>
      <p:ext uri="{BB962C8B-B14F-4D97-AF65-F5344CB8AC3E}">
        <p14:creationId xmlns:p14="http://schemas.microsoft.com/office/powerpoint/2010/main" val="648843151"/>
      </p:ext>
    </p:extLst>
  </p:cSld>
  <p:clrMapOvr>
    <a:masterClrMapping/>
  </p:clrMapOvr>
  <mc:AlternateContent xmlns:mc="http://schemas.openxmlformats.org/markup-compatibility/2006" xmlns:p14="http://schemas.microsoft.com/office/powerpoint/2010/main">
    <mc:Choice Requires="p14">
      <p:transition spd="slow" p14:dur="2000" advTm="150071"/>
    </mc:Choice>
    <mc:Fallback xmlns="">
      <p:transition spd="slow" advTm="150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4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44721"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1981" fill="hold"/>
                                        <p:tgtEl>
                                          <p:spTgt spid="6"/>
                                        </p:tgtEl>
                                      </p:cBhvr>
                                    </p:cmd>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223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3"/>
                </p:tgtEl>
              </p:cMediaNode>
            </p:audio>
            <p:audio>
              <p:cMediaNode vol="80000" showWhenStopped="0">
                <p:cTn id="38" fill="hold" display="0">
                  <p:stCondLst>
                    <p:cond delay="indefinite"/>
                  </p:stCondLst>
                  <p:endCondLst>
                    <p:cond evt="onStopAudio" delay="0">
                      <p:tgtEl>
                        <p:sldTgt/>
                      </p:tgtEl>
                    </p:cond>
                  </p:endCondLst>
                </p:cTn>
                <p:tgtEl>
                  <p:spTgt spid="4"/>
                </p:tgtEl>
              </p:cMediaNode>
            </p:audio>
            <p:audio>
              <p:cMediaNode vol="80000" showWhenStopped="0">
                <p:cTn id="39" fill="hold" display="0">
                  <p:stCondLst>
                    <p:cond delay="indefinite"/>
                  </p:stCondLst>
                  <p:endCondLst>
                    <p:cond evt="onStopAudio" delay="0">
                      <p:tgtEl>
                        <p:sldTgt/>
                      </p:tgtEl>
                    </p:cond>
                  </p:endCondLst>
                </p:cTn>
                <p:tgtEl>
                  <p:spTgt spid="6"/>
                </p:tgtEl>
              </p:cMediaNode>
            </p:audio>
            <p:audio>
              <p:cMediaNode vol="80000" showWhenStopped="0">
                <p:cTn id="40" fill="hold" display="0">
                  <p:stCondLst>
                    <p:cond delay="indefinite"/>
                  </p:stCondLst>
                  <p:endCondLst>
                    <p:cond evt="onStopAudio" delay="0">
                      <p:tgtEl>
                        <p:sldTgt/>
                      </p:tgtEl>
                    </p:cond>
                  </p:endCondLst>
                </p:cTn>
                <p:tgtEl>
                  <p:spTgt spid="11"/>
                </p:tgtEl>
              </p:cMediaNode>
            </p:audio>
          </p:childTnLst>
        </p:cTn>
      </p:par>
    </p:tnLst>
    <p:bldLst>
      <p:bldP spid="25" grpId="0"/>
      <p:bldP spid="26" grpId="0"/>
    </p:bldLst>
  </p:timing>
  <p:extLst>
    <p:ext uri="{E180D4A7-C9FB-4DFB-919C-405C955672EB}">
      <p14:showEvtLst xmlns:p14="http://schemas.microsoft.com/office/powerpoint/2010/main">
        <p14:playEvt time="23" objId="3"/>
        <p14:stopEvt time="39527" objId="3"/>
        <p14:playEvt time="39875" objId="4"/>
        <p14:stopEvt time="84782" objId="4"/>
        <p14:playEvt time="84814" objId="6"/>
        <p14:stopEvt time="126985" objId="6"/>
        <p14:playEvt time="127594" objId="11"/>
        <p14:stopEvt time="150071" objId="11"/>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927100" y="1728818"/>
            <a:ext cx="10901106" cy="4648264"/>
          </a:xfrm>
        </p:spPr>
        <p:txBody>
          <a:bodyPr/>
          <a:lstStyle/>
          <a:p>
            <a:pPr marL="285750" indent="-285750" algn="l">
              <a:lnSpc>
                <a:spcPct val="100000"/>
              </a:lnSpc>
              <a:buFont typeface="Arial" panose="020B0604020202020204" pitchFamily="34" charset="0"/>
              <a:buChar char="•"/>
            </a:pPr>
            <a:r>
              <a:rPr lang="en-US" sz="1800" dirty="0"/>
              <a:t>Through the Healthy, Hunger-Free Kids Act of 2010, the USDA established new nutrition standards for school breakfast, lunch, and competitive foods. The new guidelines were implemented starting in 2012.</a:t>
            </a:r>
          </a:p>
          <a:p>
            <a:pPr algn="l">
              <a:lnSpc>
                <a:spcPct val="100000"/>
              </a:lnSpc>
            </a:pPr>
            <a:endParaRPr lang="en-US" sz="1400" dirty="0"/>
          </a:p>
          <a:p>
            <a:pPr algn="l">
              <a:lnSpc>
                <a:spcPct val="100000"/>
              </a:lnSpc>
            </a:pPr>
            <a:endParaRPr lang="en-US" sz="1400" dirty="0"/>
          </a:p>
          <a:p>
            <a:pPr algn="l">
              <a:lnSpc>
                <a:spcPct val="100000"/>
              </a:lnSpc>
            </a:pPr>
            <a:endParaRPr lang="en-US" sz="1400" dirty="0"/>
          </a:p>
          <a:p>
            <a:pPr algn="l">
              <a:lnSpc>
                <a:spcPct val="100000"/>
              </a:lnSpc>
            </a:pPr>
            <a:endParaRPr lang="en-US" sz="1400" dirty="0"/>
          </a:p>
          <a:p>
            <a:pPr algn="l">
              <a:lnSpc>
                <a:spcPct val="100000"/>
              </a:lnSpc>
            </a:pPr>
            <a:endParaRPr lang="en-US" sz="1400" dirty="0"/>
          </a:p>
          <a:p>
            <a:pPr algn="l">
              <a:lnSpc>
                <a:spcPct val="100000"/>
              </a:lnSpc>
            </a:pPr>
            <a:endParaRPr lang="en-US" sz="1400" dirty="0"/>
          </a:p>
          <a:p>
            <a:pPr algn="l">
              <a:lnSpc>
                <a:spcPct val="100000"/>
              </a:lnSpc>
            </a:pPr>
            <a:endParaRPr lang="en-US" sz="1400" dirty="0"/>
          </a:p>
          <a:p>
            <a:pPr algn="l">
              <a:lnSpc>
                <a:spcPct val="100000"/>
              </a:lnSpc>
            </a:pPr>
            <a:endParaRPr lang="en-US" sz="1400" dirty="0"/>
          </a:p>
          <a:p>
            <a:pPr marL="285750" indent="-285750" algn="l">
              <a:lnSpc>
                <a:spcPct val="100000"/>
              </a:lnSpc>
              <a:buFont typeface="Arial" panose="020B0604020202020204" pitchFamily="34" charset="0"/>
              <a:buChar char="•"/>
            </a:pPr>
            <a:r>
              <a:rPr lang="en-US" sz="1800" dirty="0"/>
              <a:t>Schools who provide meals that meet nutrition standards are eligible for an addition 6 cents per meal reimbursement</a:t>
            </a:r>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927100" y="849631"/>
            <a:ext cx="10901106" cy="707886"/>
          </a:xfrm>
          <a:prstGeom prst="rect">
            <a:avLst/>
          </a:prstGeom>
          <a:noFill/>
        </p:spPr>
        <p:txBody>
          <a:bodyPr wrap="square" rtlCol="0">
            <a:spAutoFit/>
          </a:bodyPr>
          <a:lstStyle/>
          <a:p>
            <a:pPr algn="ctr"/>
            <a:r>
              <a:rPr lang="en-US" sz="4000" dirty="0">
                <a:latin typeface="+mj-lt"/>
              </a:rPr>
              <a:t>Nutrition Standards</a:t>
            </a:r>
          </a:p>
        </p:txBody>
      </p:sp>
      <p:sp>
        <p:nvSpPr>
          <p:cNvPr id="16" name="Rectangle 15">
            <a:extLst>
              <a:ext uri="{FF2B5EF4-FFF2-40B4-BE49-F238E27FC236}">
                <a16:creationId xmlns:a16="http://schemas.microsoft.com/office/drawing/2014/main" id="{9A1EE6B3-EBF5-6542-93D3-05EAE2014E99}"/>
              </a:ext>
            </a:extLst>
          </p:cNvPr>
          <p:cNvSpPr/>
          <p:nvPr/>
        </p:nvSpPr>
        <p:spPr>
          <a:xfrm>
            <a:off x="2373261" y="2495550"/>
            <a:ext cx="8001000" cy="381000"/>
          </a:xfrm>
          <a:prstGeom prst="rect">
            <a:avLst/>
          </a:prstGeom>
          <a:solidFill>
            <a:srgbClr val="002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Increased the amount of fruit and vegetables served</a:t>
            </a:r>
          </a:p>
        </p:txBody>
      </p:sp>
      <p:sp>
        <p:nvSpPr>
          <p:cNvPr id="17" name="Rectangle 16">
            <a:extLst>
              <a:ext uri="{FF2B5EF4-FFF2-40B4-BE49-F238E27FC236}">
                <a16:creationId xmlns:a16="http://schemas.microsoft.com/office/drawing/2014/main" id="{D2B759C2-76D7-B24C-BF32-14E2E8CF0C0B}"/>
              </a:ext>
            </a:extLst>
          </p:cNvPr>
          <p:cNvSpPr/>
          <p:nvPr/>
        </p:nvSpPr>
        <p:spPr>
          <a:xfrm>
            <a:off x="2373261" y="2997373"/>
            <a:ext cx="8001000" cy="381000"/>
          </a:xfrm>
          <a:prstGeom prst="rect">
            <a:avLst/>
          </a:prstGeom>
          <a:solidFill>
            <a:srgbClr val="002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Emphasis on whole grain-rich foods </a:t>
            </a:r>
          </a:p>
        </p:txBody>
      </p:sp>
      <p:sp>
        <p:nvSpPr>
          <p:cNvPr id="18" name="Rectangle 17">
            <a:extLst>
              <a:ext uri="{FF2B5EF4-FFF2-40B4-BE49-F238E27FC236}">
                <a16:creationId xmlns:a16="http://schemas.microsoft.com/office/drawing/2014/main" id="{2773517A-0461-804C-A223-7A2B9D1BDDE4}"/>
              </a:ext>
            </a:extLst>
          </p:cNvPr>
          <p:cNvSpPr/>
          <p:nvPr/>
        </p:nvSpPr>
        <p:spPr>
          <a:xfrm>
            <a:off x="2373261" y="3499196"/>
            <a:ext cx="8001000" cy="381000"/>
          </a:xfrm>
          <a:prstGeom prst="rect">
            <a:avLst/>
          </a:prstGeom>
          <a:solidFill>
            <a:srgbClr val="002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Restricted milk to low fat and nonfat milk</a:t>
            </a:r>
          </a:p>
        </p:txBody>
      </p:sp>
      <p:sp>
        <p:nvSpPr>
          <p:cNvPr id="19" name="Rectangle 18">
            <a:extLst>
              <a:ext uri="{FF2B5EF4-FFF2-40B4-BE49-F238E27FC236}">
                <a16:creationId xmlns:a16="http://schemas.microsoft.com/office/drawing/2014/main" id="{E3779888-B282-C246-9844-C44CEBE0B67B}"/>
              </a:ext>
            </a:extLst>
          </p:cNvPr>
          <p:cNvSpPr/>
          <p:nvPr/>
        </p:nvSpPr>
        <p:spPr>
          <a:xfrm>
            <a:off x="2373261" y="4001019"/>
            <a:ext cx="8001000" cy="381000"/>
          </a:xfrm>
          <a:prstGeom prst="rect">
            <a:avLst/>
          </a:prstGeom>
          <a:solidFill>
            <a:srgbClr val="002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Limits on calories, sodium, and saturated fat</a:t>
            </a:r>
          </a:p>
        </p:txBody>
      </p:sp>
      <p:sp>
        <p:nvSpPr>
          <p:cNvPr id="20" name="Rectangle 19">
            <a:extLst>
              <a:ext uri="{FF2B5EF4-FFF2-40B4-BE49-F238E27FC236}">
                <a16:creationId xmlns:a16="http://schemas.microsoft.com/office/drawing/2014/main" id="{9BE9BA19-DFB7-6B49-B7AC-4371940E4519}"/>
              </a:ext>
            </a:extLst>
          </p:cNvPr>
          <p:cNvSpPr/>
          <p:nvPr/>
        </p:nvSpPr>
        <p:spPr>
          <a:xfrm>
            <a:off x="2373261" y="4502842"/>
            <a:ext cx="8001000" cy="381000"/>
          </a:xfrm>
          <a:prstGeom prst="rect">
            <a:avLst/>
          </a:prstGeom>
          <a:solidFill>
            <a:srgbClr val="002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Greater diversity of cultural food options and meat alternatives</a:t>
            </a:r>
          </a:p>
        </p:txBody>
      </p:sp>
      <p:pic>
        <p:nvPicPr>
          <p:cNvPr id="2" name="Online Media 1" descr="Recorded Sound">
            <a:hlinkClick r:id="" action="ppaction://media"/>
            <a:extLst>
              <a:ext uri="{FF2B5EF4-FFF2-40B4-BE49-F238E27FC236}">
                <a16:creationId xmlns:a16="http://schemas.microsoft.com/office/drawing/2014/main" id="{47CB1A7D-946F-C448-BA3A-7A06C1BA290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858500" y="753184"/>
            <a:ext cx="812800" cy="812800"/>
          </a:xfrm>
          <a:prstGeom prst="rect">
            <a:avLst/>
          </a:prstGeom>
        </p:spPr>
      </p:pic>
      <p:pic>
        <p:nvPicPr>
          <p:cNvPr id="4" name="Online Media 3" descr="Recorded Sound">
            <a:hlinkClick r:id="" action="ppaction://media"/>
            <a:extLst>
              <a:ext uri="{FF2B5EF4-FFF2-40B4-BE49-F238E27FC236}">
                <a16:creationId xmlns:a16="http://schemas.microsoft.com/office/drawing/2014/main" id="{CEC0CEAD-C7F0-8D45-92FB-79C54C10FBF3}"/>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121103" y="2437028"/>
            <a:ext cx="812800" cy="812800"/>
          </a:xfrm>
          <a:prstGeom prst="rect">
            <a:avLst/>
          </a:prstGeom>
        </p:spPr>
      </p:pic>
      <p:pic>
        <p:nvPicPr>
          <p:cNvPr id="6" name="Online Media 5" descr="Recorded Sound">
            <a:hlinkClick r:id="" action="ppaction://media"/>
            <a:extLst>
              <a:ext uri="{FF2B5EF4-FFF2-40B4-BE49-F238E27FC236}">
                <a16:creationId xmlns:a16="http://schemas.microsoft.com/office/drawing/2014/main" id="{6BE76E3A-8CD1-2A4A-9C20-4F62425FC0C5}"/>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0858499" y="5763446"/>
            <a:ext cx="812800" cy="812800"/>
          </a:xfrm>
          <a:prstGeom prst="rect">
            <a:avLst/>
          </a:prstGeom>
        </p:spPr>
      </p:pic>
    </p:spTree>
    <p:custDataLst>
      <p:tags r:id="rId1"/>
    </p:custDataLst>
    <p:extLst>
      <p:ext uri="{BB962C8B-B14F-4D97-AF65-F5344CB8AC3E}">
        <p14:creationId xmlns:p14="http://schemas.microsoft.com/office/powerpoint/2010/main" val="2339043228"/>
      </p:ext>
    </p:extLst>
  </p:cSld>
  <p:clrMapOvr>
    <a:masterClrMapping/>
  </p:clrMapOvr>
  <mc:AlternateContent xmlns:mc="http://schemas.openxmlformats.org/markup-compatibility/2006" xmlns:p14="http://schemas.microsoft.com/office/powerpoint/2010/main">
    <mc:Choice Requires="p14">
      <p:transition spd="slow" p14:dur="2000" advTm="72372"/>
    </mc:Choice>
    <mc:Fallback xmlns="">
      <p:transition spd="slow" advTm="72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33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20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40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1+#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60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800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1+#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1" presetClass="mediacall" presetSubtype="0" fill="hold" nodeType="withEffect">
                                  <p:stCondLst>
                                    <p:cond delay="0"/>
                                  </p:stCondLst>
                                  <p:childTnLst>
                                    <p:cmd type="call" cmd="playFrom(0.0)">
                                      <p:cBhvr>
                                        <p:cTn id="30" dur="25031" fill="hold"/>
                                        <p:tgtEl>
                                          <p:spTgt spid="4"/>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01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2"/>
                </p:tgtEl>
              </p:cMediaNode>
            </p:audio>
            <p:audio>
              <p:cMediaNode vol="80000" showWhenStopped="0">
                <p:cTn id="36" fill="hold" display="0">
                  <p:stCondLst>
                    <p:cond delay="indefinite"/>
                  </p:stCondLst>
                  <p:endCondLst>
                    <p:cond evt="onStopAudio" delay="0">
                      <p:tgtEl>
                        <p:sldTgt/>
                      </p:tgtEl>
                    </p:cond>
                  </p:endCondLst>
                </p:cTn>
                <p:tgtEl>
                  <p:spTgt spid="4"/>
                </p:tgtEl>
              </p:cMediaNode>
            </p:audio>
            <p:audio>
              <p:cMediaNode vol="80000" showWhenStopped="0">
                <p:cTn id="37" fill="hold" display="0">
                  <p:stCondLst>
                    <p:cond delay="indefinite"/>
                  </p:stCondLst>
                  <p:endCondLst>
                    <p:cond evt="onStopAudio" delay="0">
                      <p:tgtEl>
                        <p:sldTgt/>
                      </p:tgtEl>
                    </p:cond>
                  </p:endCondLst>
                </p:cTn>
                <p:tgtEl>
                  <p:spTgt spid="6"/>
                </p:tgtEl>
              </p:cMediaNode>
            </p:audio>
          </p:childTnLst>
        </p:cTn>
      </p:par>
    </p:tnLst>
    <p:bldLst>
      <p:bldP spid="16" grpId="0" animBg="1"/>
      <p:bldP spid="17" grpId="0" animBg="1"/>
      <p:bldP spid="18" grpId="0" animBg="1"/>
      <p:bldP spid="19" grpId="0" animBg="1"/>
      <p:bldP spid="20" grpId="0" animBg="1"/>
    </p:bldLst>
  </p:timing>
  <p:extLst>
    <p:ext uri="{E180D4A7-C9FB-4DFB-919C-405C955672EB}">
      <p14:showEvtLst xmlns:p14="http://schemas.microsoft.com/office/powerpoint/2010/main">
        <p14:playEvt time="23" objId="2"/>
        <p14:stopEvt time="25630" objId="2"/>
        <p14:playEvt time="26690" objId="4"/>
        <p14:stopEvt time="51916" objId="4"/>
        <p14:playEvt time="52562" objId="6"/>
        <p14:stopEvt time="72372" objId="6"/>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927100" y="1728818"/>
            <a:ext cx="10901106" cy="440224"/>
          </a:xfrm>
        </p:spPr>
        <p:txBody>
          <a:bodyPr>
            <a:normAutofit/>
          </a:bodyPr>
          <a:lstStyle/>
          <a:p>
            <a:pPr algn="l"/>
            <a:r>
              <a:rPr lang="en-US" dirty="0"/>
              <a:t>In FY 2017…</a:t>
            </a:r>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927100" y="849631"/>
            <a:ext cx="10901106" cy="707886"/>
          </a:xfrm>
          <a:prstGeom prst="rect">
            <a:avLst/>
          </a:prstGeom>
          <a:noFill/>
        </p:spPr>
        <p:txBody>
          <a:bodyPr wrap="square" rtlCol="0">
            <a:spAutoFit/>
          </a:bodyPr>
          <a:lstStyle/>
          <a:p>
            <a:pPr algn="ctr"/>
            <a:r>
              <a:rPr lang="en-US" sz="4000" dirty="0">
                <a:latin typeface="+mj-lt"/>
              </a:rPr>
              <a:t>National Participation</a:t>
            </a:r>
          </a:p>
        </p:txBody>
      </p:sp>
      <p:grpSp>
        <p:nvGrpSpPr>
          <p:cNvPr id="12" name="Group 11">
            <a:extLst>
              <a:ext uri="{FF2B5EF4-FFF2-40B4-BE49-F238E27FC236}">
                <a16:creationId xmlns:a16="http://schemas.microsoft.com/office/drawing/2014/main" id="{827BFC83-C644-6A44-91B1-BB302621CDFF}"/>
              </a:ext>
            </a:extLst>
          </p:cNvPr>
          <p:cNvGrpSpPr/>
          <p:nvPr/>
        </p:nvGrpSpPr>
        <p:grpSpPr>
          <a:xfrm>
            <a:off x="2316016" y="2709098"/>
            <a:ext cx="8123274" cy="1979861"/>
            <a:chOff x="2316016" y="2709098"/>
            <a:chExt cx="8123274" cy="1979861"/>
          </a:xfrm>
        </p:grpSpPr>
        <p:sp>
          <p:nvSpPr>
            <p:cNvPr id="2" name="TextBox 1">
              <a:extLst>
                <a:ext uri="{FF2B5EF4-FFF2-40B4-BE49-F238E27FC236}">
                  <a16:creationId xmlns:a16="http://schemas.microsoft.com/office/drawing/2014/main" id="{F6B9609D-0C26-6347-9574-D536E6EA02E1}"/>
                </a:ext>
              </a:extLst>
            </p:cNvPr>
            <p:cNvSpPr txBox="1"/>
            <p:nvPr/>
          </p:nvSpPr>
          <p:spPr>
            <a:xfrm>
              <a:off x="3317357" y="2709098"/>
              <a:ext cx="6273209" cy="707886"/>
            </a:xfrm>
            <a:prstGeom prst="rect">
              <a:avLst/>
            </a:prstGeom>
            <a:noFill/>
          </p:spPr>
          <p:txBody>
            <a:bodyPr wrap="square" rtlCol="0">
              <a:spAutoFit/>
            </a:bodyPr>
            <a:lstStyle/>
            <a:p>
              <a:pPr algn="ctr"/>
              <a:r>
                <a:rPr lang="en-US" sz="4000" b="1" dirty="0">
                  <a:solidFill>
                    <a:srgbClr val="E28F41"/>
                  </a:solidFill>
                </a:rPr>
                <a:t>30 million children </a:t>
              </a:r>
            </a:p>
          </p:txBody>
        </p:sp>
        <p:sp>
          <p:nvSpPr>
            <p:cNvPr id="4" name="TextBox 3">
              <a:extLst>
                <a:ext uri="{FF2B5EF4-FFF2-40B4-BE49-F238E27FC236}">
                  <a16:creationId xmlns:a16="http://schemas.microsoft.com/office/drawing/2014/main" id="{5D28BBFF-49F5-284F-BAC9-6EA7FFF47FBA}"/>
                </a:ext>
              </a:extLst>
            </p:cNvPr>
            <p:cNvSpPr txBox="1"/>
            <p:nvPr/>
          </p:nvSpPr>
          <p:spPr>
            <a:xfrm>
              <a:off x="2316016" y="3734852"/>
              <a:ext cx="8123274" cy="954107"/>
            </a:xfrm>
            <a:prstGeom prst="rect">
              <a:avLst/>
            </a:prstGeom>
            <a:noFill/>
          </p:spPr>
          <p:txBody>
            <a:bodyPr wrap="square" rtlCol="0">
              <a:spAutoFit/>
            </a:bodyPr>
            <a:lstStyle/>
            <a:p>
              <a:pPr algn="ctr"/>
              <a:r>
                <a:rPr lang="en-US" sz="2800" b="1" dirty="0">
                  <a:solidFill>
                    <a:srgbClr val="E28F41"/>
                  </a:solidFill>
                </a:rPr>
                <a:t>The average daily participation in the National School Lunch Program</a:t>
              </a:r>
            </a:p>
          </p:txBody>
        </p:sp>
        <p:cxnSp>
          <p:nvCxnSpPr>
            <p:cNvPr id="11" name="Straight Connector 10">
              <a:extLst>
                <a:ext uri="{FF2B5EF4-FFF2-40B4-BE49-F238E27FC236}">
                  <a16:creationId xmlns:a16="http://schemas.microsoft.com/office/drawing/2014/main" id="{8E9B8EBF-6393-7241-AD85-F19F16FC8222}"/>
                </a:ext>
              </a:extLst>
            </p:cNvPr>
            <p:cNvCxnSpPr/>
            <p:nvPr/>
          </p:nvCxnSpPr>
          <p:spPr>
            <a:xfrm>
              <a:off x="5606900" y="3535325"/>
              <a:ext cx="1233377" cy="0"/>
            </a:xfrm>
            <a:prstGeom prst="line">
              <a:avLst/>
            </a:prstGeom>
            <a:ln w="57150">
              <a:solidFill>
                <a:srgbClr val="E28F41"/>
              </a:solidFill>
            </a:ln>
          </p:spPr>
          <p:style>
            <a:lnRef idx="1">
              <a:schemeClr val="accent2"/>
            </a:lnRef>
            <a:fillRef idx="0">
              <a:schemeClr val="accent2"/>
            </a:fillRef>
            <a:effectRef idx="0">
              <a:schemeClr val="accent2"/>
            </a:effectRef>
            <a:fontRef idx="minor">
              <a:schemeClr val="tx1"/>
            </a:fontRef>
          </p:style>
        </p:cxnSp>
      </p:grpSp>
      <p:grpSp>
        <p:nvGrpSpPr>
          <p:cNvPr id="20" name="Group 19">
            <a:extLst>
              <a:ext uri="{FF2B5EF4-FFF2-40B4-BE49-F238E27FC236}">
                <a16:creationId xmlns:a16="http://schemas.microsoft.com/office/drawing/2014/main" id="{08591FF8-8927-0843-853D-9EB3B9FFDF7A}"/>
              </a:ext>
            </a:extLst>
          </p:cNvPr>
          <p:cNvGrpSpPr/>
          <p:nvPr/>
        </p:nvGrpSpPr>
        <p:grpSpPr>
          <a:xfrm>
            <a:off x="4317105" y="4768092"/>
            <a:ext cx="4113313" cy="1486677"/>
            <a:chOff x="4317105" y="4768092"/>
            <a:chExt cx="4113313" cy="1486677"/>
          </a:xfrm>
        </p:grpSpPr>
        <p:grpSp>
          <p:nvGrpSpPr>
            <p:cNvPr id="18" name="Group 17">
              <a:extLst>
                <a:ext uri="{FF2B5EF4-FFF2-40B4-BE49-F238E27FC236}">
                  <a16:creationId xmlns:a16="http://schemas.microsoft.com/office/drawing/2014/main" id="{63250185-552A-0647-ACF7-348AFF3071C2}"/>
                </a:ext>
              </a:extLst>
            </p:cNvPr>
            <p:cNvGrpSpPr/>
            <p:nvPr/>
          </p:nvGrpSpPr>
          <p:grpSpPr>
            <a:xfrm>
              <a:off x="4890010" y="4768092"/>
              <a:ext cx="3119725" cy="1372537"/>
              <a:chOff x="5081740" y="4882232"/>
              <a:chExt cx="2110194" cy="918602"/>
            </a:xfrm>
          </p:grpSpPr>
          <p:pic>
            <p:nvPicPr>
              <p:cNvPr id="15" name="Graphic 14" descr="Children">
                <a:extLst>
                  <a:ext uri="{FF2B5EF4-FFF2-40B4-BE49-F238E27FC236}">
                    <a16:creationId xmlns:a16="http://schemas.microsoft.com/office/drawing/2014/main" id="{E214D079-6C64-3A45-B50B-D8E576A77D6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277534" y="4882232"/>
                <a:ext cx="914400" cy="914400"/>
              </a:xfrm>
              <a:prstGeom prst="rect">
                <a:avLst/>
              </a:prstGeom>
            </p:spPr>
          </p:pic>
          <p:pic>
            <p:nvPicPr>
              <p:cNvPr id="16" name="Graphic 15" descr="Children">
                <a:extLst>
                  <a:ext uri="{FF2B5EF4-FFF2-40B4-BE49-F238E27FC236}">
                    <a16:creationId xmlns:a16="http://schemas.microsoft.com/office/drawing/2014/main" id="{7DE1122F-357F-FD47-99AF-0934FE6F8B02}"/>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5459361" y="4886434"/>
                <a:ext cx="914400" cy="914400"/>
              </a:xfrm>
              <a:prstGeom prst="rect">
                <a:avLst/>
              </a:prstGeom>
            </p:spPr>
          </p:pic>
          <p:pic>
            <p:nvPicPr>
              <p:cNvPr id="17" name="Graphic 16" descr="Children">
                <a:extLst>
                  <a:ext uri="{FF2B5EF4-FFF2-40B4-BE49-F238E27FC236}">
                    <a16:creationId xmlns:a16="http://schemas.microsoft.com/office/drawing/2014/main" id="{E05D5AFA-441F-E54D-A3E9-141F6C6D294A}"/>
                  </a:ext>
                </a:extLst>
              </p:cNvPr>
              <p:cNvPicPr>
                <a:picLocks noChangeAspect="1"/>
              </p:cNvPicPr>
              <p:nvPr/>
            </p:nvPicPr>
            <p:blipFill rotWithShape="1">
              <a:blip r:embed="rId12">
                <a:extLst>
                  <a:ext uri="{96DAC541-7B7A-43D3-8B79-37D633B846F1}">
                    <asvg:svgBlip xmlns:asvg="http://schemas.microsoft.com/office/drawing/2016/SVG/main" xmlns="" r:embed="rId13"/>
                  </a:ext>
                </a:extLst>
              </a:blip>
              <a:srcRect l="4200" r="48579"/>
              <a:stretch/>
            </p:blipFill>
            <p:spPr>
              <a:xfrm>
                <a:off x="5081740" y="4886434"/>
                <a:ext cx="431800" cy="914400"/>
              </a:xfrm>
              <a:prstGeom prst="rect">
                <a:avLst/>
              </a:prstGeom>
            </p:spPr>
          </p:pic>
        </p:grpSp>
        <p:sp>
          <p:nvSpPr>
            <p:cNvPr id="19" name="TextBox 18">
              <a:extLst>
                <a:ext uri="{FF2B5EF4-FFF2-40B4-BE49-F238E27FC236}">
                  <a16:creationId xmlns:a16="http://schemas.microsoft.com/office/drawing/2014/main" id="{2AC4B6E6-D340-574C-9317-10AE9C61F209}"/>
                </a:ext>
              </a:extLst>
            </p:cNvPr>
            <p:cNvSpPr txBox="1"/>
            <p:nvPr/>
          </p:nvSpPr>
          <p:spPr>
            <a:xfrm>
              <a:off x="4317105" y="5885437"/>
              <a:ext cx="4113313" cy="369332"/>
            </a:xfrm>
            <a:prstGeom prst="rect">
              <a:avLst/>
            </a:prstGeom>
            <a:noFill/>
          </p:spPr>
          <p:txBody>
            <a:bodyPr wrap="square" rtlCol="0">
              <a:spAutoFit/>
            </a:bodyPr>
            <a:lstStyle/>
            <a:p>
              <a:r>
                <a:rPr lang="en-US" dirty="0"/>
                <a:t>40% of children under age 18 in the U.S.</a:t>
              </a:r>
            </a:p>
          </p:txBody>
        </p:sp>
      </p:grpSp>
      <p:grpSp>
        <p:nvGrpSpPr>
          <p:cNvPr id="23" name="Group 22">
            <a:extLst>
              <a:ext uri="{FF2B5EF4-FFF2-40B4-BE49-F238E27FC236}">
                <a16:creationId xmlns:a16="http://schemas.microsoft.com/office/drawing/2014/main" id="{1B962E33-4993-B641-B36D-6BCFEF3DBD17}"/>
              </a:ext>
            </a:extLst>
          </p:cNvPr>
          <p:cNvGrpSpPr/>
          <p:nvPr/>
        </p:nvGrpSpPr>
        <p:grpSpPr>
          <a:xfrm>
            <a:off x="2312124" y="2709098"/>
            <a:ext cx="8123274" cy="2626191"/>
            <a:chOff x="2312124" y="2709098"/>
            <a:chExt cx="8123274" cy="2626191"/>
          </a:xfrm>
        </p:grpSpPr>
        <p:sp>
          <p:nvSpPr>
            <p:cNvPr id="13" name="TextBox 12">
              <a:extLst>
                <a:ext uri="{FF2B5EF4-FFF2-40B4-BE49-F238E27FC236}">
                  <a16:creationId xmlns:a16="http://schemas.microsoft.com/office/drawing/2014/main" id="{8728B9C8-A986-C94D-8771-883A04AD0C0C}"/>
                </a:ext>
              </a:extLst>
            </p:cNvPr>
            <p:cNvSpPr txBox="1"/>
            <p:nvPr/>
          </p:nvSpPr>
          <p:spPr>
            <a:xfrm>
              <a:off x="2416678" y="2709098"/>
              <a:ext cx="7914166" cy="707886"/>
            </a:xfrm>
            <a:prstGeom prst="rect">
              <a:avLst/>
            </a:prstGeom>
            <a:noFill/>
          </p:spPr>
          <p:txBody>
            <a:bodyPr wrap="square" rtlCol="0">
              <a:spAutoFit/>
            </a:bodyPr>
            <a:lstStyle/>
            <a:p>
              <a:pPr algn="ctr"/>
              <a:r>
                <a:rPr lang="en-US" sz="4000" b="1" dirty="0">
                  <a:solidFill>
                    <a:srgbClr val="0021A5"/>
                  </a:solidFill>
                </a:rPr>
                <a:t>8.8 million children &amp; 132,000 adults </a:t>
              </a:r>
            </a:p>
          </p:txBody>
        </p:sp>
        <p:cxnSp>
          <p:nvCxnSpPr>
            <p:cNvPr id="21" name="Straight Connector 20">
              <a:extLst>
                <a:ext uri="{FF2B5EF4-FFF2-40B4-BE49-F238E27FC236}">
                  <a16:creationId xmlns:a16="http://schemas.microsoft.com/office/drawing/2014/main" id="{552C0A0E-8028-F84F-87B2-06395419689D}"/>
                </a:ext>
              </a:extLst>
            </p:cNvPr>
            <p:cNvCxnSpPr/>
            <p:nvPr/>
          </p:nvCxnSpPr>
          <p:spPr>
            <a:xfrm>
              <a:off x="5606899" y="3537315"/>
              <a:ext cx="1233377" cy="0"/>
            </a:xfrm>
            <a:prstGeom prst="line">
              <a:avLst/>
            </a:prstGeom>
            <a:ln w="57150">
              <a:solidFill>
                <a:srgbClr val="0021A5"/>
              </a:solidFill>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143072BE-D0D7-8045-B838-50245C053C18}"/>
                </a:ext>
              </a:extLst>
            </p:cNvPr>
            <p:cNvSpPr txBox="1"/>
            <p:nvPr/>
          </p:nvSpPr>
          <p:spPr>
            <a:xfrm>
              <a:off x="2312124" y="3734851"/>
              <a:ext cx="8123274" cy="1600438"/>
            </a:xfrm>
            <a:prstGeom prst="rect">
              <a:avLst/>
            </a:prstGeom>
            <a:noFill/>
          </p:spPr>
          <p:txBody>
            <a:bodyPr wrap="square" rtlCol="0">
              <a:spAutoFit/>
            </a:bodyPr>
            <a:lstStyle/>
            <a:p>
              <a:pPr algn="ctr"/>
              <a:r>
                <a:rPr lang="en-US" sz="2800" b="1" dirty="0">
                  <a:solidFill>
                    <a:srgbClr val="0021A5"/>
                  </a:solidFill>
                </a:rPr>
                <a:t>The average daily participation in nutrition programs at non-school locations </a:t>
              </a:r>
            </a:p>
            <a:p>
              <a:pPr algn="ctr"/>
              <a:r>
                <a:rPr lang="en-US" sz="1400" dirty="0">
                  <a:solidFill>
                    <a:srgbClr val="0021A5"/>
                  </a:solidFill>
                </a:rPr>
                <a:t>(</a:t>
              </a:r>
              <a:r>
                <a:rPr lang="en-US" sz="1400" i="1" dirty="0">
                  <a:solidFill>
                    <a:srgbClr val="0021A5"/>
                  </a:solidFill>
                </a:rPr>
                <a:t>Child care centers, day care homes, adult day care centers, summer camps, religious institutions)</a:t>
              </a:r>
            </a:p>
            <a:p>
              <a:pPr algn="ctr"/>
              <a:endParaRPr lang="en-US" sz="2800" b="1" dirty="0">
                <a:solidFill>
                  <a:srgbClr val="0021A5"/>
                </a:solidFill>
              </a:endParaRPr>
            </a:p>
          </p:txBody>
        </p:sp>
      </p:grpSp>
      <p:grpSp>
        <p:nvGrpSpPr>
          <p:cNvPr id="28" name="Group 27">
            <a:extLst>
              <a:ext uri="{FF2B5EF4-FFF2-40B4-BE49-F238E27FC236}">
                <a16:creationId xmlns:a16="http://schemas.microsoft.com/office/drawing/2014/main" id="{853818DD-1707-564E-933F-FDED293DE0EC}"/>
              </a:ext>
            </a:extLst>
          </p:cNvPr>
          <p:cNvGrpSpPr/>
          <p:nvPr/>
        </p:nvGrpSpPr>
        <p:grpSpPr>
          <a:xfrm>
            <a:off x="2416678" y="2709098"/>
            <a:ext cx="7914166" cy="1979860"/>
            <a:chOff x="2416678" y="2709098"/>
            <a:chExt cx="7914166" cy="1979860"/>
          </a:xfrm>
        </p:grpSpPr>
        <p:sp>
          <p:nvSpPr>
            <p:cNvPr id="25" name="TextBox 24">
              <a:extLst>
                <a:ext uri="{FF2B5EF4-FFF2-40B4-BE49-F238E27FC236}">
                  <a16:creationId xmlns:a16="http://schemas.microsoft.com/office/drawing/2014/main" id="{9232E8AB-D832-0E4F-9FC6-CA599758856A}"/>
                </a:ext>
              </a:extLst>
            </p:cNvPr>
            <p:cNvSpPr txBox="1"/>
            <p:nvPr/>
          </p:nvSpPr>
          <p:spPr>
            <a:xfrm>
              <a:off x="3530991" y="2709098"/>
              <a:ext cx="5486400" cy="707886"/>
            </a:xfrm>
            <a:prstGeom prst="rect">
              <a:avLst/>
            </a:prstGeom>
            <a:noFill/>
          </p:spPr>
          <p:txBody>
            <a:bodyPr wrap="square" rtlCol="0">
              <a:spAutoFit/>
            </a:bodyPr>
            <a:lstStyle/>
            <a:p>
              <a:pPr algn="ctr"/>
              <a:r>
                <a:rPr lang="en-US" sz="4000" b="1" dirty="0">
                  <a:solidFill>
                    <a:srgbClr val="E28F41"/>
                  </a:solidFill>
                </a:rPr>
                <a:t>95%</a:t>
              </a:r>
            </a:p>
          </p:txBody>
        </p:sp>
        <p:cxnSp>
          <p:nvCxnSpPr>
            <p:cNvPr id="26" name="Straight Connector 25">
              <a:extLst>
                <a:ext uri="{FF2B5EF4-FFF2-40B4-BE49-F238E27FC236}">
                  <a16:creationId xmlns:a16="http://schemas.microsoft.com/office/drawing/2014/main" id="{6B427B62-A142-434E-8401-DB93486010C8}"/>
                </a:ext>
              </a:extLst>
            </p:cNvPr>
            <p:cNvCxnSpPr/>
            <p:nvPr/>
          </p:nvCxnSpPr>
          <p:spPr>
            <a:xfrm>
              <a:off x="5606899" y="3535325"/>
              <a:ext cx="1233377" cy="0"/>
            </a:xfrm>
            <a:prstGeom prst="line">
              <a:avLst/>
            </a:prstGeom>
            <a:ln w="57150">
              <a:solidFill>
                <a:srgbClr val="E28F41"/>
              </a:solidFill>
            </a:ln>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a16="http://schemas.microsoft.com/office/drawing/2014/main" id="{8D6BCC87-AE6F-0143-B770-D2B7983E56BC}"/>
                </a:ext>
              </a:extLst>
            </p:cNvPr>
            <p:cNvSpPr txBox="1"/>
            <p:nvPr/>
          </p:nvSpPr>
          <p:spPr>
            <a:xfrm>
              <a:off x="2416678" y="3734851"/>
              <a:ext cx="7914166" cy="954107"/>
            </a:xfrm>
            <a:prstGeom prst="rect">
              <a:avLst/>
            </a:prstGeom>
            <a:noFill/>
          </p:spPr>
          <p:txBody>
            <a:bodyPr wrap="square" rtlCol="0">
              <a:spAutoFit/>
            </a:bodyPr>
            <a:lstStyle/>
            <a:p>
              <a:pPr algn="ctr"/>
              <a:r>
                <a:rPr lang="en-US" sz="2800" b="1" dirty="0">
                  <a:solidFill>
                    <a:srgbClr val="E28F41"/>
                  </a:solidFill>
                </a:rPr>
                <a:t>The percentage of schools in the U.S. that participate in the school lunch program</a:t>
              </a:r>
            </a:p>
          </p:txBody>
        </p:sp>
      </p:grpSp>
      <p:pic>
        <p:nvPicPr>
          <p:cNvPr id="6" name="Online Media 5" descr="Recorded Sound">
            <a:hlinkClick r:id="" action="ppaction://media"/>
            <a:extLst>
              <a:ext uri="{FF2B5EF4-FFF2-40B4-BE49-F238E27FC236}">
                <a16:creationId xmlns:a16="http://schemas.microsoft.com/office/drawing/2014/main" id="{EF090088-1C60-5446-9BFD-44DB0D927968}"/>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0942884" y="1155248"/>
            <a:ext cx="812800" cy="812800"/>
          </a:xfrm>
          <a:prstGeom prst="rect">
            <a:avLst/>
          </a:prstGeom>
        </p:spPr>
      </p:pic>
      <p:pic>
        <p:nvPicPr>
          <p:cNvPr id="14" name="Online Media 13" descr="Recorded Sound">
            <a:hlinkClick r:id="" action="ppaction://media"/>
            <a:extLst>
              <a:ext uri="{FF2B5EF4-FFF2-40B4-BE49-F238E27FC236}">
                <a16:creationId xmlns:a16="http://schemas.microsoft.com/office/drawing/2014/main" id="{7F150849-3F3D-2547-AEE7-FCC3F367BBAA}"/>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0979145" y="1925554"/>
            <a:ext cx="812800" cy="812800"/>
          </a:xfrm>
          <a:prstGeom prst="rect">
            <a:avLst/>
          </a:prstGeom>
        </p:spPr>
      </p:pic>
      <p:pic>
        <p:nvPicPr>
          <p:cNvPr id="24" name="Online Media 23" descr="Recorded Sound">
            <a:hlinkClick r:id="" action="ppaction://media"/>
            <a:extLst>
              <a:ext uri="{FF2B5EF4-FFF2-40B4-BE49-F238E27FC236}">
                <a16:creationId xmlns:a16="http://schemas.microsoft.com/office/drawing/2014/main" id="{1513CB51-2A0C-AC4C-9686-586EE839579E}"/>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0990426" y="3128925"/>
            <a:ext cx="812800" cy="812800"/>
          </a:xfrm>
          <a:prstGeom prst="rect">
            <a:avLst/>
          </a:prstGeom>
        </p:spPr>
      </p:pic>
      <p:pic>
        <p:nvPicPr>
          <p:cNvPr id="29" name="Online Media 28" descr="Recorded Sound">
            <a:hlinkClick r:id="" action="ppaction://media"/>
            <a:extLst>
              <a:ext uri="{FF2B5EF4-FFF2-40B4-BE49-F238E27FC236}">
                <a16:creationId xmlns:a16="http://schemas.microsoft.com/office/drawing/2014/main" id="{B802EA34-4107-5648-995E-82B30C31910E}"/>
              </a:ext>
            </a:extLst>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11008303" y="4332296"/>
            <a:ext cx="812800" cy="812800"/>
          </a:xfrm>
          <a:prstGeom prst="rect">
            <a:avLst/>
          </a:prstGeom>
        </p:spPr>
      </p:pic>
    </p:spTree>
    <p:custDataLst>
      <p:tags r:id="rId1"/>
    </p:custDataLst>
    <p:extLst>
      <p:ext uri="{BB962C8B-B14F-4D97-AF65-F5344CB8AC3E}">
        <p14:creationId xmlns:p14="http://schemas.microsoft.com/office/powerpoint/2010/main" val="418857765"/>
      </p:ext>
    </p:extLst>
  </p:cSld>
  <p:clrMapOvr>
    <a:masterClrMapping/>
  </p:clrMapOvr>
  <mc:AlternateContent xmlns:mc="http://schemas.openxmlformats.org/markup-compatibility/2006" xmlns:p14="http://schemas.microsoft.com/office/powerpoint/2010/main">
    <mc:Choice Requires="p14">
      <p:transition spd="slow" p14:dur="2000" advTm="51068"/>
    </mc:Choice>
    <mc:Fallback xmlns="">
      <p:transition spd="slow" advTm="51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7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12678" fill="hold"/>
                                        <p:tgtEl>
                                          <p:spTgt spid="14"/>
                                        </p:tgtEl>
                                      </p:cBhvr>
                                    </p:cmd>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1" presetClass="mediacall" presetSubtype="0" fill="hold" nodeType="withEffect">
                                  <p:stCondLst>
                                    <p:cond delay="0"/>
                                  </p:stCondLst>
                                  <p:childTnLst>
                                    <p:cmd type="call" cmd="playFrom(0.0)">
                                      <p:cBhvr>
                                        <p:cTn id="32" dur="14349" fill="hold"/>
                                        <p:tgtEl>
                                          <p:spTgt spid="24"/>
                                        </p:tgtEl>
                                      </p:cBhvr>
                                    </p:cmd>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1" presetClass="mediacall" presetSubtype="0" fill="hold" nodeType="withEffect">
                                  <p:stCondLst>
                                    <p:cond delay="0"/>
                                  </p:stCondLst>
                                  <p:childTnLst>
                                    <p:cmd type="call" cmd="playFrom(0.0)">
                                      <p:cBhvr>
                                        <p:cTn id="44" dur="9357"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5" fill="hold" display="0">
                  <p:stCondLst>
                    <p:cond delay="indefinite"/>
                  </p:stCondLst>
                  <p:endCondLst>
                    <p:cond evt="onStopAudio" delay="0">
                      <p:tgtEl>
                        <p:sldTgt/>
                      </p:tgtEl>
                    </p:cond>
                  </p:endCondLst>
                </p:cTn>
                <p:tgtEl>
                  <p:spTgt spid="6"/>
                </p:tgtEl>
              </p:cMediaNode>
            </p:audio>
            <p:audio>
              <p:cMediaNode vol="80000" showWhenStopped="0">
                <p:cTn id="46" fill="hold" display="0">
                  <p:stCondLst>
                    <p:cond delay="indefinite"/>
                  </p:stCondLst>
                  <p:endCondLst>
                    <p:cond evt="onStopAudio" delay="0">
                      <p:tgtEl>
                        <p:sldTgt/>
                      </p:tgtEl>
                    </p:cond>
                  </p:endCondLst>
                </p:cTn>
                <p:tgtEl>
                  <p:spTgt spid="14"/>
                </p:tgtEl>
              </p:cMediaNode>
            </p:audio>
            <p:audio>
              <p:cMediaNode vol="80000" showWhenStopped="0">
                <p:cTn id="47" fill="hold" display="0">
                  <p:stCondLst>
                    <p:cond delay="indefinite"/>
                  </p:stCondLst>
                  <p:endCondLst>
                    <p:cond evt="onStopAudio" delay="0">
                      <p:tgtEl>
                        <p:sldTgt/>
                      </p:tgtEl>
                    </p:cond>
                  </p:endCondLst>
                </p:cTn>
                <p:tgtEl>
                  <p:spTgt spid="24"/>
                </p:tgtEl>
              </p:cMediaNode>
            </p:audio>
            <p:audio>
              <p:cMediaNode vol="80000" showWhenStopped="0">
                <p:cTn id="48" fill="hold" display="0">
                  <p:stCondLst>
                    <p:cond delay="indefinite"/>
                  </p:stCondLst>
                  <p:endCondLst>
                    <p:cond evt="onStopAudio" delay="0">
                      <p:tgtEl>
                        <p:sldTgt/>
                      </p:tgtEl>
                    </p:cond>
                  </p:endCondLst>
                </p:cTn>
                <p:tgtEl>
                  <p:spTgt spid="29"/>
                </p:tgtEl>
              </p:cMediaNode>
            </p:audio>
          </p:childTnLst>
        </p:cTn>
      </p:par>
    </p:tnLst>
  </p:timing>
  <p:extLst>
    <p:ext uri="{E180D4A7-C9FB-4DFB-919C-405C955672EB}">
      <p14:showEvtLst xmlns:p14="http://schemas.microsoft.com/office/powerpoint/2010/main">
        <p14:playEvt time="34" objId="6"/>
        <p14:playEvt time="15138" objId="14"/>
        <p14:stopEvt time="15681" objId="6"/>
        <p14:playEvt time="27437" objId="24"/>
        <p14:stopEvt time="28011" objId="14"/>
        <p14:playEvt time="41634" objId="29"/>
        <p14:stopEvt time="41968" objId="24"/>
        <p14:stopEvt time="51068" objId="29"/>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FFE5207-15CA-BB45-BDD5-9FEE76CBF93C}"/>
              </a:ext>
            </a:extLst>
          </p:cNvPr>
          <p:cNvGrpSpPr/>
          <p:nvPr/>
        </p:nvGrpSpPr>
        <p:grpSpPr>
          <a:xfrm>
            <a:off x="3168956" y="1569328"/>
            <a:ext cx="5854085" cy="5164677"/>
            <a:chOff x="2489599" y="1821339"/>
            <a:chExt cx="5046218" cy="4420378"/>
          </a:xfrm>
        </p:grpSpPr>
        <p:sp>
          <p:nvSpPr>
            <p:cNvPr id="22" name="Oval 21">
              <a:extLst>
                <a:ext uri="{FF2B5EF4-FFF2-40B4-BE49-F238E27FC236}">
                  <a16:creationId xmlns:a16="http://schemas.microsoft.com/office/drawing/2014/main" id="{E788AE5B-4830-0647-8064-250A678BF3AB}"/>
                </a:ext>
              </a:extLst>
            </p:cNvPr>
            <p:cNvSpPr/>
            <p:nvPr/>
          </p:nvSpPr>
          <p:spPr>
            <a:xfrm>
              <a:off x="3649813" y="1821339"/>
              <a:ext cx="2743200" cy="2743200"/>
            </a:xfrm>
            <a:prstGeom prst="ellipse">
              <a:avLst/>
            </a:prstGeom>
            <a:solidFill>
              <a:schemeClr val="accent1">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28B5443-4B30-AC42-82F3-52CC3AB3ED16}"/>
                </a:ext>
              </a:extLst>
            </p:cNvPr>
            <p:cNvSpPr/>
            <p:nvPr/>
          </p:nvSpPr>
          <p:spPr>
            <a:xfrm>
              <a:off x="4792617" y="3498517"/>
              <a:ext cx="2743200" cy="2743200"/>
            </a:xfrm>
            <a:prstGeom prst="ellipse">
              <a:avLst/>
            </a:prstGeom>
            <a:solidFill>
              <a:srgbClr val="FBE5D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77C773F-B74D-0E4F-BB03-BA4278D4E63C}"/>
                </a:ext>
              </a:extLst>
            </p:cNvPr>
            <p:cNvSpPr/>
            <p:nvPr/>
          </p:nvSpPr>
          <p:spPr>
            <a:xfrm>
              <a:off x="2489599" y="3429000"/>
              <a:ext cx="2743200" cy="2743200"/>
            </a:xfrm>
            <a:prstGeom prst="ellipse">
              <a:avLst/>
            </a:prstGeom>
            <a:solidFill>
              <a:srgbClr val="FFEFC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927100" y="849631"/>
            <a:ext cx="10901106" cy="707886"/>
          </a:xfrm>
          <a:prstGeom prst="rect">
            <a:avLst/>
          </a:prstGeom>
          <a:noFill/>
        </p:spPr>
        <p:txBody>
          <a:bodyPr wrap="square" rtlCol="0">
            <a:spAutoFit/>
          </a:bodyPr>
          <a:lstStyle/>
          <a:p>
            <a:pPr algn="ctr"/>
            <a:r>
              <a:rPr lang="en-US" sz="4000" dirty="0">
                <a:latin typeface="+mj-lt"/>
              </a:rPr>
              <a:t>Benefits of Child Nutrition Programs</a:t>
            </a:r>
          </a:p>
        </p:txBody>
      </p:sp>
      <p:pic>
        <p:nvPicPr>
          <p:cNvPr id="11" name="Graphic 10" descr="Brain in head">
            <a:extLst>
              <a:ext uri="{FF2B5EF4-FFF2-40B4-BE49-F238E27FC236}">
                <a16:creationId xmlns:a16="http://schemas.microsoft.com/office/drawing/2014/main" id="{2E14C674-9676-8948-B5E4-18530EF64AF8}"/>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820009" y="4890849"/>
            <a:ext cx="914400" cy="914400"/>
          </a:xfrm>
          <a:prstGeom prst="rect">
            <a:avLst/>
          </a:prstGeom>
        </p:spPr>
      </p:pic>
      <p:pic>
        <p:nvPicPr>
          <p:cNvPr id="13" name="Graphic 12" descr="Group success">
            <a:extLst>
              <a:ext uri="{FF2B5EF4-FFF2-40B4-BE49-F238E27FC236}">
                <a16:creationId xmlns:a16="http://schemas.microsoft.com/office/drawing/2014/main" id="{4A8F6273-312D-204D-980B-AB3A7906A96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783127" y="3995280"/>
            <a:ext cx="914400" cy="914400"/>
          </a:xfrm>
          <a:prstGeom prst="rect">
            <a:avLst/>
          </a:prstGeom>
        </p:spPr>
      </p:pic>
      <p:pic>
        <p:nvPicPr>
          <p:cNvPr id="15" name="Graphic 14" descr="Family with two children">
            <a:extLst>
              <a:ext uri="{FF2B5EF4-FFF2-40B4-BE49-F238E27FC236}">
                <a16:creationId xmlns:a16="http://schemas.microsoft.com/office/drawing/2014/main" id="{13AF30BE-9045-204F-A939-E872890EB32F}"/>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5003988" y="2364198"/>
            <a:ext cx="914400" cy="914400"/>
          </a:xfrm>
          <a:prstGeom prst="rect">
            <a:avLst/>
          </a:prstGeom>
        </p:spPr>
      </p:pic>
      <p:pic>
        <p:nvPicPr>
          <p:cNvPr id="17" name="Graphic 16" descr="Classroom">
            <a:extLst>
              <a:ext uri="{FF2B5EF4-FFF2-40B4-BE49-F238E27FC236}">
                <a16:creationId xmlns:a16="http://schemas.microsoft.com/office/drawing/2014/main" id="{F8C48353-C24B-2842-A63A-2ADD6B34E559}"/>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4718165" y="4831472"/>
            <a:ext cx="914400" cy="914400"/>
          </a:xfrm>
          <a:prstGeom prst="rect">
            <a:avLst/>
          </a:prstGeom>
        </p:spPr>
      </p:pic>
      <p:pic>
        <p:nvPicPr>
          <p:cNvPr id="19" name="Graphic 18" descr="Money">
            <a:extLst>
              <a:ext uri="{FF2B5EF4-FFF2-40B4-BE49-F238E27FC236}">
                <a16:creationId xmlns:a16="http://schemas.microsoft.com/office/drawing/2014/main" id="{51252697-BF0B-914D-A4CC-DE6E570864CD}"/>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6192974" y="2324320"/>
            <a:ext cx="914400" cy="914400"/>
          </a:xfrm>
          <a:prstGeom prst="rect">
            <a:avLst/>
          </a:prstGeom>
        </p:spPr>
      </p:pic>
      <p:sp>
        <p:nvSpPr>
          <p:cNvPr id="26" name="TextBox 25">
            <a:extLst>
              <a:ext uri="{FF2B5EF4-FFF2-40B4-BE49-F238E27FC236}">
                <a16:creationId xmlns:a16="http://schemas.microsoft.com/office/drawing/2014/main" id="{374F258E-312C-7042-A960-78FDBD854FD8}"/>
              </a:ext>
            </a:extLst>
          </p:cNvPr>
          <p:cNvSpPr txBox="1"/>
          <p:nvPr/>
        </p:nvSpPr>
        <p:spPr>
          <a:xfrm>
            <a:off x="3559375" y="6033140"/>
            <a:ext cx="2450592" cy="369332"/>
          </a:xfrm>
          <a:prstGeom prst="rect">
            <a:avLst/>
          </a:prstGeom>
          <a:noFill/>
        </p:spPr>
        <p:txBody>
          <a:bodyPr wrap="square" rtlCol="0">
            <a:spAutoFit/>
          </a:bodyPr>
          <a:lstStyle/>
          <a:p>
            <a:pPr algn="ctr"/>
            <a:r>
              <a:rPr lang="en-US" b="1" dirty="0"/>
              <a:t>Psychosocial </a:t>
            </a:r>
          </a:p>
        </p:txBody>
      </p:sp>
      <p:sp>
        <p:nvSpPr>
          <p:cNvPr id="27" name="TextBox 26">
            <a:extLst>
              <a:ext uri="{FF2B5EF4-FFF2-40B4-BE49-F238E27FC236}">
                <a16:creationId xmlns:a16="http://schemas.microsoft.com/office/drawing/2014/main" id="{4C6E666B-4F8E-174B-9A67-A61B62BE386A}"/>
              </a:ext>
            </a:extLst>
          </p:cNvPr>
          <p:cNvSpPr txBox="1"/>
          <p:nvPr/>
        </p:nvSpPr>
        <p:spPr>
          <a:xfrm>
            <a:off x="6269174" y="6033140"/>
            <a:ext cx="2450592" cy="369332"/>
          </a:xfrm>
          <a:prstGeom prst="rect">
            <a:avLst/>
          </a:prstGeom>
          <a:noFill/>
        </p:spPr>
        <p:txBody>
          <a:bodyPr wrap="square" rtlCol="0">
            <a:spAutoFit/>
          </a:bodyPr>
          <a:lstStyle/>
          <a:p>
            <a:pPr algn="ctr"/>
            <a:r>
              <a:rPr lang="en-US" b="1" dirty="0"/>
              <a:t>Physiologic</a:t>
            </a:r>
          </a:p>
        </p:txBody>
      </p:sp>
      <p:pic>
        <p:nvPicPr>
          <p:cNvPr id="29" name="Graphic 28" descr="Apple">
            <a:extLst>
              <a:ext uri="{FF2B5EF4-FFF2-40B4-BE49-F238E27FC236}">
                <a16:creationId xmlns:a16="http://schemas.microsoft.com/office/drawing/2014/main" id="{D624B98B-EB58-D247-87CD-A43A92B0982E}"/>
              </a:ext>
            </a:extLst>
          </p:cNvPr>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7705728" y="4310473"/>
            <a:ext cx="734694" cy="734694"/>
          </a:xfrm>
          <a:prstGeom prst="rect">
            <a:avLst/>
          </a:prstGeom>
        </p:spPr>
      </p:pic>
      <p:sp>
        <p:nvSpPr>
          <p:cNvPr id="30" name="TextBox 29">
            <a:extLst>
              <a:ext uri="{FF2B5EF4-FFF2-40B4-BE49-F238E27FC236}">
                <a16:creationId xmlns:a16="http://schemas.microsoft.com/office/drawing/2014/main" id="{FADF78D1-3D62-0341-A418-B3B9CBBCC0D6}"/>
              </a:ext>
            </a:extLst>
          </p:cNvPr>
          <p:cNvSpPr txBox="1"/>
          <p:nvPr/>
        </p:nvSpPr>
        <p:spPr>
          <a:xfrm>
            <a:off x="4880801" y="1762158"/>
            <a:ext cx="2450592" cy="369332"/>
          </a:xfrm>
          <a:prstGeom prst="rect">
            <a:avLst/>
          </a:prstGeom>
          <a:noFill/>
        </p:spPr>
        <p:txBody>
          <a:bodyPr wrap="square" rtlCol="0">
            <a:spAutoFit/>
          </a:bodyPr>
          <a:lstStyle/>
          <a:p>
            <a:pPr algn="ctr"/>
            <a:r>
              <a:rPr lang="en-US" b="1" dirty="0"/>
              <a:t>Economic</a:t>
            </a:r>
          </a:p>
        </p:txBody>
      </p:sp>
      <p:pic>
        <p:nvPicPr>
          <p:cNvPr id="2" name="Online Media 1" descr="Recorded Sound">
            <a:hlinkClick r:id="" action="ppaction://media"/>
            <a:extLst>
              <a:ext uri="{FF2B5EF4-FFF2-40B4-BE49-F238E27FC236}">
                <a16:creationId xmlns:a16="http://schemas.microsoft.com/office/drawing/2014/main" id="{5B3D89C0-8AE0-8C46-9A94-D3948CE3C3CE}"/>
              </a:ext>
            </a:extLst>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10485967" y="832869"/>
            <a:ext cx="812800" cy="812800"/>
          </a:xfrm>
          <a:prstGeom prst="rect">
            <a:avLst/>
          </a:prstGeom>
        </p:spPr>
      </p:pic>
      <p:pic>
        <p:nvPicPr>
          <p:cNvPr id="3" name="Online Media 2" descr="Recorded Sound">
            <a:hlinkClick r:id="" action="ppaction://media"/>
            <a:extLst>
              <a:ext uri="{FF2B5EF4-FFF2-40B4-BE49-F238E27FC236}">
                <a16:creationId xmlns:a16="http://schemas.microsoft.com/office/drawing/2014/main" id="{BEA393F7-81CC-FD48-82CF-B825C7FF2E85}"/>
              </a:ext>
            </a:extLst>
          </p:cNvPr>
          <p:cNvPicPr>
            <a:picLocks noChangeAspect="1"/>
          </p:cNvPicPr>
          <p:nvPr>
            <a:audioFile r:link="rId5"/>
            <p:extLst>
              <p:ext uri="{DAA4B4D4-6D71-4841-9C94-3DE7FCFB9230}">
                <p14:media xmlns:p14="http://schemas.microsoft.com/office/powerpoint/2010/main" r:embed="rId4"/>
              </p:ext>
            </p:extLst>
          </p:nvPr>
        </p:nvPicPr>
        <p:blipFill>
          <a:blip r:embed="rId24"/>
          <a:stretch>
            <a:fillRect/>
          </a:stretch>
        </p:blipFill>
        <p:spPr>
          <a:xfrm>
            <a:off x="5699697" y="3159466"/>
            <a:ext cx="812800" cy="812800"/>
          </a:xfrm>
          <a:prstGeom prst="rect">
            <a:avLst/>
          </a:prstGeom>
        </p:spPr>
      </p:pic>
      <p:pic>
        <p:nvPicPr>
          <p:cNvPr id="4" name="Online Media 3" descr="Recorded Sound">
            <a:hlinkClick r:id="" action="ppaction://media"/>
            <a:extLst>
              <a:ext uri="{FF2B5EF4-FFF2-40B4-BE49-F238E27FC236}">
                <a16:creationId xmlns:a16="http://schemas.microsoft.com/office/drawing/2014/main" id="{82AE02D0-FC91-024F-8346-951DC7AAF7D6}"/>
              </a:ext>
            </a:extLst>
          </p:cNvPr>
          <p:cNvPicPr>
            <a:picLocks noChangeAspect="1"/>
          </p:cNvPicPr>
          <p:nvPr>
            <a:audioFile r:link="rId7"/>
            <p:extLst>
              <p:ext uri="{DAA4B4D4-6D71-4841-9C94-3DE7FCFB9230}">
                <p14:media xmlns:p14="http://schemas.microsoft.com/office/powerpoint/2010/main" r:embed="rId6"/>
              </p:ext>
            </p:extLst>
          </p:nvPr>
        </p:nvPicPr>
        <p:blipFill>
          <a:blip r:embed="rId24"/>
          <a:stretch>
            <a:fillRect/>
          </a:stretch>
        </p:blipFill>
        <p:spPr>
          <a:xfrm>
            <a:off x="8954772" y="5626740"/>
            <a:ext cx="812800" cy="812800"/>
          </a:xfrm>
          <a:prstGeom prst="rect">
            <a:avLst/>
          </a:prstGeom>
        </p:spPr>
      </p:pic>
      <p:pic>
        <p:nvPicPr>
          <p:cNvPr id="6" name="Online Media 5" descr="Recorded Sound">
            <a:hlinkClick r:id="" action="ppaction://media"/>
            <a:extLst>
              <a:ext uri="{FF2B5EF4-FFF2-40B4-BE49-F238E27FC236}">
                <a16:creationId xmlns:a16="http://schemas.microsoft.com/office/drawing/2014/main" id="{B0A6F03A-8030-CD4C-84F1-670FF3577FD0}"/>
              </a:ext>
            </a:extLst>
          </p:cNvPr>
          <p:cNvPicPr>
            <a:picLocks noChangeAspect="1"/>
          </p:cNvPicPr>
          <p:nvPr>
            <a:audioFile r:link="rId9"/>
            <p:extLst>
              <p:ext uri="{DAA4B4D4-6D71-4841-9C94-3DE7FCFB9230}">
                <p14:media xmlns:p14="http://schemas.microsoft.com/office/powerpoint/2010/main" r:embed="rId8"/>
              </p:ext>
            </p:extLst>
          </p:nvPr>
        </p:nvPicPr>
        <p:blipFill>
          <a:blip r:embed="rId24"/>
          <a:stretch>
            <a:fillRect/>
          </a:stretch>
        </p:blipFill>
        <p:spPr>
          <a:xfrm>
            <a:off x="2414439" y="5832455"/>
            <a:ext cx="812800" cy="812800"/>
          </a:xfrm>
          <a:prstGeom prst="rect">
            <a:avLst/>
          </a:prstGeom>
        </p:spPr>
      </p:pic>
    </p:spTree>
    <p:custDataLst>
      <p:tags r:id="rId1"/>
    </p:custDataLst>
    <p:extLst>
      <p:ext uri="{BB962C8B-B14F-4D97-AF65-F5344CB8AC3E}">
        <p14:creationId xmlns:p14="http://schemas.microsoft.com/office/powerpoint/2010/main" val="313501984"/>
      </p:ext>
    </p:extLst>
  </p:cSld>
  <p:clrMapOvr>
    <a:masterClrMapping/>
  </p:clrMapOvr>
  <mc:AlternateContent xmlns:mc="http://schemas.openxmlformats.org/markup-compatibility/2006" xmlns:p14="http://schemas.microsoft.com/office/powerpoint/2010/main">
    <mc:Choice Requires="p14">
      <p:transition spd="slow" p14:dur="2000" advTm="119690"/>
    </mc:Choice>
    <mc:Fallback xmlns="">
      <p:transition spd="slow" advTm="119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1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4061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6432" fill="hold"/>
                                        <p:tgtEl>
                                          <p:spTgt spid="4"/>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365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2"/>
                </p:tgtEl>
              </p:cMediaNode>
            </p:audio>
            <p:audio>
              <p:cMediaNode vol="80000" showWhenStopped="0">
                <p:cTn id="38" fill="hold" display="0">
                  <p:stCondLst>
                    <p:cond delay="indefinite"/>
                  </p:stCondLst>
                  <p:endCondLst>
                    <p:cond evt="onStopAudio" delay="0">
                      <p:tgtEl>
                        <p:sldTgt/>
                      </p:tgtEl>
                    </p:cond>
                  </p:endCondLst>
                </p:cTn>
                <p:tgtEl>
                  <p:spTgt spid="3"/>
                </p:tgtEl>
              </p:cMediaNode>
            </p:audio>
            <p:audio>
              <p:cMediaNode vol="80000" showWhenStopped="0">
                <p:cTn id="39" fill="hold" display="0">
                  <p:stCondLst>
                    <p:cond delay="indefinite"/>
                  </p:stCondLst>
                  <p:endCondLst>
                    <p:cond evt="onStopAudio" delay="0">
                      <p:tgtEl>
                        <p:sldTgt/>
                      </p:tgtEl>
                    </p:cond>
                  </p:endCondLst>
                </p:cTn>
                <p:tgtEl>
                  <p:spTgt spid="4"/>
                </p:tgtEl>
              </p:cMediaNode>
            </p:audio>
            <p:audio>
              <p:cMediaNode vol="80000" showWhenStopped="0">
                <p:cTn id="40" fill="hold" display="0">
                  <p:stCondLst>
                    <p:cond delay="indefinite"/>
                  </p:stCondLst>
                  <p:endCondLst>
                    <p:cond evt="onStopAudio" delay="0">
                      <p:tgtEl>
                        <p:sldTgt/>
                      </p:tgtEl>
                    </p:cond>
                  </p:endCondLst>
                </p:cTn>
                <p:tgtEl>
                  <p:spTgt spid="6"/>
                </p:tgtEl>
              </p:cMediaNode>
            </p:audio>
          </p:childTnLst>
        </p:cTn>
      </p:par>
    </p:tnLst>
    <p:bldLst>
      <p:bldP spid="26" grpId="0"/>
      <p:bldP spid="27" grpId="0"/>
      <p:bldP spid="30" grpId="0"/>
    </p:bldLst>
  </p:timing>
  <p:extLst>
    <p:ext uri="{E180D4A7-C9FB-4DFB-919C-405C955672EB}">
      <p14:showEvtLst xmlns:p14="http://schemas.microsoft.com/office/powerpoint/2010/main">
        <p14:playEvt time="30" objId="2"/>
        <p14:playEvt time="5816" objId="3"/>
        <p14:stopEvt time="5920" objId="2"/>
        <p14:playEvt time="46399" objId="4"/>
        <p14:stopEvt time="46621" objId="3"/>
        <p14:stopEvt time="83018" objId="4"/>
        <p14:playEvt time="83180" objId="6"/>
        <p14:stopEvt time="119690"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F5133-BFE4-3945-82C5-C4DD87A8310B}"/>
              </a:ext>
            </a:extLst>
          </p:cNvPr>
          <p:cNvSpPr>
            <a:spLocks noGrp="1"/>
          </p:cNvSpPr>
          <p:nvPr>
            <p:ph type="ctrTitle"/>
          </p:nvPr>
        </p:nvSpPr>
        <p:spPr>
          <a:xfrm>
            <a:off x="1524000" y="2329732"/>
            <a:ext cx="9144000" cy="1515906"/>
          </a:xfrm>
        </p:spPr>
        <p:txBody>
          <a:bodyPr/>
          <a:lstStyle/>
          <a:p>
            <a:r>
              <a:rPr lang="en-US" dirty="0"/>
              <a:t>Thank You</a:t>
            </a:r>
          </a:p>
        </p:txBody>
      </p:sp>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1524000" y="4079875"/>
            <a:ext cx="9144000" cy="1254125"/>
          </a:xfrm>
        </p:spPr>
        <p:txBody>
          <a:bodyPr>
            <a:normAutofit/>
          </a:bodyPr>
          <a:lstStyle/>
          <a:p>
            <a:r>
              <a:rPr lang="en-US" i="1" dirty="0"/>
              <a:t>Go Gators!</a:t>
            </a:r>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rgbClr val="E28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rgbClr val="002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rgbClr val="E28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rgbClr val="002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descr="Recorded Sound">
            <a:hlinkClick r:id="" action="ppaction://media"/>
            <a:extLst>
              <a:ext uri="{FF2B5EF4-FFF2-40B4-BE49-F238E27FC236}">
                <a16:creationId xmlns:a16="http://schemas.microsoft.com/office/drawing/2014/main" id="{1565CAAA-315E-4846-846A-5DC6F3FEB69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689599" y="5240867"/>
            <a:ext cx="812800" cy="812800"/>
          </a:xfrm>
          <a:prstGeom prst="rect">
            <a:avLst/>
          </a:prstGeom>
        </p:spPr>
      </p:pic>
    </p:spTree>
    <p:custDataLst>
      <p:tags r:id="rId1"/>
    </p:custDataLst>
    <p:extLst>
      <p:ext uri="{BB962C8B-B14F-4D97-AF65-F5344CB8AC3E}">
        <p14:creationId xmlns:p14="http://schemas.microsoft.com/office/powerpoint/2010/main" val="373354757"/>
      </p:ext>
    </p:extLst>
  </p:cSld>
  <p:clrMapOvr>
    <a:masterClrMapping/>
  </p:clrMapOvr>
  <mc:AlternateContent xmlns:mc="http://schemas.openxmlformats.org/markup-compatibility/2006" xmlns:p14="http://schemas.microsoft.com/office/powerpoint/2010/main">
    <mc:Choice Requires="p14">
      <p:transition spd="slow" p14:dur="2000" advTm="20379"/>
    </mc:Choice>
    <mc:Fallback xmlns="">
      <p:transition spd="slow" advTm="20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214" objId="4"/>
        <p14:stopEvt time="20379"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927100" y="1728818"/>
            <a:ext cx="10901106" cy="4648264"/>
          </a:xfrm>
        </p:spPr>
        <p:txBody>
          <a:bodyPr>
            <a:normAutofit/>
          </a:bodyPr>
          <a:lstStyle/>
          <a:p>
            <a:pPr marL="342900" lvl="0" indent="-342900" algn="l">
              <a:buFont typeface="+mj-lt"/>
              <a:buAutoNum type="arabicPeriod"/>
            </a:pPr>
            <a:r>
              <a:rPr lang="en-US" sz="1200" dirty="0"/>
              <a:t>U.S. Hunger Relief Organization. Feeding America. https://</a:t>
            </a:r>
            <a:r>
              <a:rPr lang="en-US" sz="1200" dirty="0" err="1"/>
              <a:t>www.feedingamerica.org</a:t>
            </a:r>
            <a:r>
              <a:rPr lang="en-US" sz="1200" dirty="0"/>
              <a:t>/. Accessed May 28, 2019. </a:t>
            </a:r>
          </a:p>
          <a:p>
            <a:pPr marL="342900" lvl="0" indent="-342900" algn="l">
              <a:buFont typeface="+mj-lt"/>
              <a:buAutoNum type="arabicPeriod"/>
            </a:pPr>
            <a:r>
              <a:rPr lang="en-US" sz="1200" dirty="0"/>
              <a:t>Academy of Nutrition and Dietetics. </a:t>
            </a:r>
            <a:r>
              <a:rPr lang="en-US" sz="1200" dirty="0" err="1"/>
              <a:t>EatRight</a:t>
            </a:r>
            <a:r>
              <a:rPr lang="en-US" sz="1200" dirty="0"/>
              <a:t>. https://</a:t>
            </a:r>
            <a:r>
              <a:rPr lang="en-US" sz="1200" dirty="0" err="1"/>
              <a:t>www.eatright.org</a:t>
            </a:r>
            <a:r>
              <a:rPr lang="en-US" sz="1200" dirty="0"/>
              <a:t>/. Accessed May 28, 2019. </a:t>
            </a:r>
          </a:p>
          <a:p>
            <a:pPr marL="342900" lvl="0" indent="-342900" algn="l">
              <a:buFont typeface="+mj-lt"/>
              <a:buAutoNum type="arabicPeriod"/>
            </a:pPr>
            <a:r>
              <a:rPr lang="en-US" sz="1200" dirty="0"/>
              <a:t>USDA Food and Nutrition Service. USDA. https://</a:t>
            </a:r>
            <a:r>
              <a:rPr lang="en-US" sz="1200" dirty="0" err="1"/>
              <a:t>www.fns.usda.gov</a:t>
            </a:r>
            <a:r>
              <a:rPr lang="en-US" sz="1200" dirty="0"/>
              <a:t>/. Accessed May 28, 2019.</a:t>
            </a:r>
          </a:p>
          <a:p>
            <a:pPr marL="342900" lvl="0" indent="-342900" algn="l">
              <a:buFont typeface="+mj-lt"/>
              <a:buAutoNum type="arabicPeriod"/>
            </a:pPr>
            <a:r>
              <a:rPr lang="en-US" sz="1200" dirty="0"/>
              <a:t>Administration Presents President Trump's Fiscal Year 2020 Budget Request. The White House. https://</a:t>
            </a:r>
            <a:r>
              <a:rPr lang="en-US" sz="1200" dirty="0" err="1"/>
              <a:t>www.whitehouse.gov</a:t>
            </a:r>
            <a:r>
              <a:rPr lang="en-US" sz="1200" dirty="0"/>
              <a:t>/briefings-statements/administration-presents-president-trumps-fiscal-year-2020-budget-request/. Accessed May 28, 2019.</a:t>
            </a:r>
          </a:p>
          <a:p>
            <a:pPr marL="342900" lvl="0" indent="-342900" algn="l">
              <a:buFont typeface="+mj-lt"/>
              <a:buAutoNum type="arabicPeriod"/>
            </a:pPr>
            <a:r>
              <a:rPr lang="en-US" sz="1200" dirty="0"/>
              <a:t>Florida Department of Agriculture and Consumer Services. Fresh From Florida. https://</a:t>
            </a:r>
            <a:r>
              <a:rPr lang="en-US" sz="1200" dirty="0" err="1"/>
              <a:t>www.freshfromflorida.com</a:t>
            </a:r>
            <a:r>
              <a:rPr lang="en-US" sz="1200" dirty="0"/>
              <a:t>/. Accessed May 28, 2019.</a:t>
            </a:r>
          </a:p>
          <a:p>
            <a:pPr marL="342900" lvl="0" indent="-342900" algn="l">
              <a:buFont typeface="+mj-lt"/>
              <a:buAutoNum type="arabicPeriod"/>
            </a:pPr>
            <a:r>
              <a:rPr lang="en-US" sz="1200" dirty="0"/>
              <a:t>Food Research &amp; Action Center. http://</a:t>
            </a:r>
            <a:r>
              <a:rPr lang="en-US" sz="1200" dirty="0" err="1"/>
              <a:t>frac.org</a:t>
            </a:r>
            <a:r>
              <a:rPr lang="en-US" sz="1200" dirty="0"/>
              <a:t>/. Accessed May 28, 2019.</a:t>
            </a:r>
          </a:p>
          <a:p>
            <a:pPr marL="342900" lvl="0" indent="-342900" algn="l">
              <a:buFont typeface="+mj-lt"/>
              <a:buAutoNum type="arabicPeriod"/>
            </a:pPr>
            <a:r>
              <a:rPr lang="en-US" sz="1200" dirty="0"/>
              <a:t>Child Nutrition Tables. USDA. https://</a:t>
            </a:r>
            <a:r>
              <a:rPr lang="en-US" sz="1200" dirty="0" err="1"/>
              <a:t>www.fns.usda.gov</a:t>
            </a:r>
            <a:r>
              <a:rPr lang="en-US" sz="1200" dirty="0"/>
              <a:t>/pd/child-nutrition-tables. Accessed May 28, 2019.</a:t>
            </a:r>
          </a:p>
          <a:p>
            <a:pPr marL="342900" lvl="0" indent="-342900" algn="l">
              <a:buFont typeface="+mj-lt"/>
              <a:buAutoNum type="arabicPeriod"/>
            </a:pPr>
            <a:r>
              <a:rPr lang="en-US" sz="1200" dirty="0"/>
              <a:t>School Nutrition Association. https://</a:t>
            </a:r>
            <a:r>
              <a:rPr lang="en-US" sz="1200" dirty="0" err="1"/>
              <a:t>schoolnutrition.org</a:t>
            </a:r>
            <a:r>
              <a:rPr lang="en-US" sz="1200" dirty="0"/>
              <a:t>/. Accessed May 28, 2019.</a:t>
            </a:r>
          </a:p>
          <a:p>
            <a:pPr marL="342900" lvl="0" indent="-342900" algn="l">
              <a:buFont typeface="+mj-lt"/>
              <a:buAutoNum type="arabicPeriod"/>
            </a:pPr>
            <a:r>
              <a:rPr lang="en-US" sz="1200" dirty="0"/>
              <a:t>Congressional Research Service. Congressional Research Service (Library of Congress). https://</a:t>
            </a:r>
            <a:r>
              <a:rPr lang="en-US" sz="1200" dirty="0" err="1"/>
              <a:t>www.loc.gov</a:t>
            </a:r>
            <a:r>
              <a:rPr lang="en-US" sz="1200" dirty="0"/>
              <a:t>/</a:t>
            </a:r>
            <a:r>
              <a:rPr lang="en-US" sz="1200" dirty="0" err="1"/>
              <a:t>crsinfo</a:t>
            </a:r>
            <a:r>
              <a:rPr lang="en-US" sz="1200" dirty="0"/>
              <a:t>/. Accessed May 28, 2019.</a:t>
            </a:r>
          </a:p>
          <a:p>
            <a:pPr marL="342900" lvl="0" indent="-342900" algn="l">
              <a:buFont typeface="+mj-lt"/>
              <a:buAutoNum type="arabicPeriod"/>
            </a:pPr>
            <a:r>
              <a:rPr lang="en-US" sz="1200" dirty="0"/>
              <a:t>The Florida School Breakfast Program. </a:t>
            </a:r>
            <a:r>
              <a:rPr lang="en-US" sz="1200" dirty="0" err="1"/>
              <a:t>Newfsbp</a:t>
            </a:r>
            <a:r>
              <a:rPr lang="en-US" sz="1200" dirty="0"/>
              <a:t>. https://</a:t>
            </a:r>
            <a:r>
              <a:rPr lang="en-US" sz="1200" dirty="0" err="1"/>
              <a:t>www.floridaschoolbreakfast.org</a:t>
            </a:r>
            <a:r>
              <a:rPr lang="en-US" sz="1200" dirty="0"/>
              <a:t>/. Accessed May 28, 2019.</a:t>
            </a:r>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rgbClr val="E28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rgbClr val="002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rgbClr val="E28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rgbClr val="002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927100" y="849631"/>
            <a:ext cx="10901106" cy="707886"/>
          </a:xfrm>
          <a:prstGeom prst="rect">
            <a:avLst/>
          </a:prstGeom>
          <a:noFill/>
        </p:spPr>
        <p:txBody>
          <a:bodyPr wrap="square" rtlCol="0">
            <a:spAutoFit/>
          </a:bodyPr>
          <a:lstStyle/>
          <a:p>
            <a:pPr algn="ctr"/>
            <a:r>
              <a:rPr lang="en-US" sz="4000" dirty="0">
                <a:latin typeface="+mj-lt"/>
              </a:rPr>
              <a:t>References</a:t>
            </a:r>
          </a:p>
        </p:txBody>
      </p:sp>
      <p:pic>
        <p:nvPicPr>
          <p:cNvPr id="2" name="Audio 1">
            <a:hlinkClick r:id="" action="ppaction://media"/>
            <a:extLst>
              <a:ext uri="{FF2B5EF4-FFF2-40B4-BE49-F238E27FC236}">
                <a16:creationId xmlns:a16="http://schemas.microsoft.com/office/drawing/2014/main" id="{BC4067EC-8F89-7E46-9039-20FF4732AE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54656784"/>
      </p:ext>
    </p:extLst>
  </p:cSld>
  <p:clrMapOvr>
    <a:masterClrMapping/>
  </p:clrMapOvr>
  <mc:AlternateContent xmlns:mc="http://schemas.openxmlformats.org/markup-compatibility/2006" xmlns:p14="http://schemas.microsoft.com/office/powerpoint/2010/main">
    <mc:Choice Requires="p14">
      <p:transition spd="slow" p14:dur="2000" advTm="2049"/>
    </mc:Choice>
    <mc:Fallback xmlns="">
      <p:transition spd="slow" advTm="2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927100" y="1728818"/>
            <a:ext cx="10901106" cy="4648264"/>
          </a:xfrm>
        </p:spPr>
        <p:txBody>
          <a:bodyPr>
            <a:normAutofit/>
          </a:bodyPr>
          <a:lstStyle/>
          <a:p>
            <a:pPr marL="285750" indent="-285750" algn="l">
              <a:lnSpc>
                <a:spcPct val="100000"/>
              </a:lnSpc>
              <a:buFont typeface="Arial" panose="020B0604020202020204" pitchFamily="34" charset="0"/>
              <a:buChar char="•"/>
            </a:pPr>
            <a:r>
              <a:rPr lang="en-US" sz="1800" dirty="0"/>
              <a:t>Over 50 years ago, pioneers in child nutrition recognized the need for consistent, nutritious meals be provided to children in order to reduce hunger, food insecurity, and developmental delay.</a:t>
            </a:r>
          </a:p>
          <a:p>
            <a:pPr marL="285750" indent="-285750" algn="l">
              <a:lnSpc>
                <a:spcPct val="100000"/>
              </a:lnSpc>
              <a:buFont typeface="Arial" panose="020B0604020202020204" pitchFamily="34" charset="0"/>
              <a:buChar char="•"/>
            </a:pPr>
            <a:r>
              <a:rPr lang="en-US" sz="1800" dirty="0"/>
              <a:t>The Richard B. Russell National School Lunch Act of 1946 was the first major piece of legislation that set the foundation of child nutrition programs in the United States.</a:t>
            </a:r>
          </a:p>
          <a:p>
            <a:pPr marL="285750" indent="-285750" algn="l">
              <a:lnSpc>
                <a:spcPct val="100000"/>
              </a:lnSpc>
              <a:buFont typeface="Arial" panose="020B0604020202020204" pitchFamily="34" charset="0"/>
              <a:buChar char="•"/>
            </a:pPr>
            <a:r>
              <a:rPr lang="en-US" sz="1800" dirty="0"/>
              <a:t>Since then, child nutrition programs have been revised and expanded to serve free or reduced cost meals and snacks during the school year and summer.</a:t>
            </a:r>
          </a:p>
          <a:p>
            <a:pPr marL="285750" indent="-285750" algn="l">
              <a:lnSpc>
                <a:spcPct val="100000"/>
              </a:lnSpc>
              <a:buFont typeface="Arial" panose="020B0604020202020204" pitchFamily="34" charset="0"/>
              <a:buChar char="•"/>
            </a:pPr>
            <a:r>
              <a:rPr lang="en-US" sz="1800" dirty="0"/>
              <a:t>The government provides support to child nutrition programs through:</a:t>
            </a:r>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927100" y="849631"/>
            <a:ext cx="10901106" cy="707886"/>
          </a:xfrm>
          <a:prstGeom prst="rect">
            <a:avLst/>
          </a:prstGeom>
          <a:noFill/>
        </p:spPr>
        <p:txBody>
          <a:bodyPr wrap="square" rtlCol="0">
            <a:spAutoFit/>
          </a:bodyPr>
          <a:lstStyle/>
          <a:p>
            <a:pPr algn="ctr"/>
            <a:r>
              <a:rPr lang="en-US" sz="4000" dirty="0">
                <a:latin typeface="+mj-lt"/>
              </a:rPr>
              <a:t>Introduction</a:t>
            </a:r>
          </a:p>
        </p:txBody>
      </p:sp>
      <p:pic>
        <p:nvPicPr>
          <p:cNvPr id="12" name="Graphic 11" descr="Money">
            <a:extLst>
              <a:ext uri="{FF2B5EF4-FFF2-40B4-BE49-F238E27FC236}">
                <a16:creationId xmlns:a16="http://schemas.microsoft.com/office/drawing/2014/main" id="{09E1ACC6-2FB6-6C44-927A-654A86609FC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254101" y="4520372"/>
            <a:ext cx="1421689" cy="1421689"/>
          </a:xfrm>
          <a:prstGeom prst="rect">
            <a:avLst/>
          </a:prstGeom>
        </p:spPr>
      </p:pic>
      <p:pic>
        <p:nvPicPr>
          <p:cNvPr id="14" name="Graphic 13" descr="Fruit bowl">
            <a:extLst>
              <a:ext uri="{FF2B5EF4-FFF2-40B4-BE49-F238E27FC236}">
                <a16:creationId xmlns:a16="http://schemas.microsoft.com/office/drawing/2014/main" id="{80DB3671-DF91-F942-906F-8E8C958861E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79493" y="4520372"/>
            <a:ext cx="1421688" cy="1421688"/>
          </a:xfrm>
          <a:prstGeom prst="rect">
            <a:avLst/>
          </a:prstGeom>
        </p:spPr>
      </p:pic>
      <p:pic>
        <p:nvPicPr>
          <p:cNvPr id="24" name="Graphic 23" descr="Questions">
            <a:extLst>
              <a:ext uri="{FF2B5EF4-FFF2-40B4-BE49-F238E27FC236}">
                <a16:creationId xmlns:a16="http://schemas.microsoft.com/office/drawing/2014/main" id="{14BBC674-5E02-7E41-A9F4-654CEC4BC5F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104884" y="4520372"/>
            <a:ext cx="1421689" cy="1421689"/>
          </a:xfrm>
          <a:prstGeom prst="rect">
            <a:avLst/>
          </a:prstGeom>
        </p:spPr>
      </p:pic>
      <p:sp>
        <p:nvSpPr>
          <p:cNvPr id="25" name="TextBox 24">
            <a:extLst>
              <a:ext uri="{FF2B5EF4-FFF2-40B4-BE49-F238E27FC236}">
                <a16:creationId xmlns:a16="http://schemas.microsoft.com/office/drawing/2014/main" id="{3F2D3C72-88D1-B046-9718-898F99F241AC}"/>
              </a:ext>
            </a:extLst>
          </p:cNvPr>
          <p:cNvSpPr txBox="1"/>
          <p:nvPr/>
        </p:nvSpPr>
        <p:spPr>
          <a:xfrm>
            <a:off x="1869791" y="5962734"/>
            <a:ext cx="2190307" cy="369332"/>
          </a:xfrm>
          <a:prstGeom prst="rect">
            <a:avLst/>
          </a:prstGeom>
          <a:noFill/>
        </p:spPr>
        <p:txBody>
          <a:bodyPr wrap="square" rtlCol="0">
            <a:spAutoFit/>
          </a:bodyPr>
          <a:lstStyle/>
          <a:p>
            <a:r>
              <a:rPr lang="en-US" dirty="0"/>
              <a:t>Cash Reimbursement</a:t>
            </a:r>
          </a:p>
        </p:txBody>
      </p:sp>
      <p:sp>
        <p:nvSpPr>
          <p:cNvPr id="26" name="TextBox 25">
            <a:extLst>
              <a:ext uri="{FF2B5EF4-FFF2-40B4-BE49-F238E27FC236}">
                <a16:creationId xmlns:a16="http://schemas.microsoft.com/office/drawing/2014/main" id="{32164C10-E040-5442-8CC7-9122B0ED2F2C}"/>
              </a:ext>
            </a:extLst>
          </p:cNvPr>
          <p:cNvSpPr txBox="1"/>
          <p:nvPr/>
        </p:nvSpPr>
        <p:spPr>
          <a:xfrm>
            <a:off x="4955401" y="5962734"/>
            <a:ext cx="2836721" cy="369332"/>
          </a:xfrm>
          <a:prstGeom prst="rect">
            <a:avLst/>
          </a:prstGeom>
          <a:noFill/>
        </p:spPr>
        <p:txBody>
          <a:bodyPr wrap="square" rtlCol="0">
            <a:spAutoFit/>
          </a:bodyPr>
          <a:lstStyle/>
          <a:p>
            <a:r>
              <a:rPr lang="en-US" dirty="0"/>
              <a:t>Commodity Food Assistance</a:t>
            </a:r>
          </a:p>
        </p:txBody>
      </p:sp>
      <p:sp>
        <p:nvSpPr>
          <p:cNvPr id="27" name="TextBox 26">
            <a:extLst>
              <a:ext uri="{FF2B5EF4-FFF2-40B4-BE49-F238E27FC236}">
                <a16:creationId xmlns:a16="http://schemas.microsoft.com/office/drawing/2014/main" id="{D70C2B15-044E-F44A-8BEA-44878E617087}"/>
              </a:ext>
            </a:extLst>
          </p:cNvPr>
          <p:cNvSpPr txBox="1"/>
          <p:nvPr/>
        </p:nvSpPr>
        <p:spPr>
          <a:xfrm>
            <a:off x="8687426" y="5962734"/>
            <a:ext cx="2511618" cy="369332"/>
          </a:xfrm>
          <a:prstGeom prst="rect">
            <a:avLst/>
          </a:prstGeom>
          <a:noFill/>
        </p:spPr>
        <p:txBody>
          <a:bodyPr wrap="square" rtlCol="0">
            <a:spAutoFit/>
          </a:bodyPr>
          <a:lstStyle/>
          <a:p>
            <a:r>
              <a:rPr lang="en-US" dirty="0"/>
              <a:t>Administrative Support</a:t>
            </a:r>
          </a:p>
        </p:txBody>
      </p:sp>
      <p:pic>
        <p:nvPicPr>
          <p:cNvPr id="2" name="Online Media 1" descr="Recorded Sound">
            <a:hlinkClick r:id="" action="ppaction://media"/>
            <a:extLst>
              <a:ext uri="{FF2B5EF4-FFF2-40B4-BE49-F238E27FC236}">
                <a16:creationId xmlns:a16="http://schemas.microsoft.com/office/drawing/2014/main" id="{0303EC74-02B4-EE4A-9CB9-016933F325D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58589" y="679403"/>
            <a:ext cx="812800" cy="812800"/>
          </a:xfrm>
          <a:prstGeom prst="rect">
            <a:avLst/>
          </a:prstGeom>
        </p:spPr>
      </p:pic>
    </p:spTree>
    <p:extLst>
      <p:ext uri="{BB962C8B-B14F-4D97-AF65-F5344CB8AC3E}">
        <p14:creationId xmlns:p14="http://schemas.microsoft.com/office/powerpoint/2010/main" val="1222198337"/>
      </p:ext>
    </p:extLst>
  </p:cSld>
  <p:clrMapOvr>
    <a:masterClrMapping/>
  </p:clrMapOvr>
  <mc:AlternateContent xmlns:mc="http://schemas.openxmlformats.org/markup-compatibility/2006" xmlns:p14="http://schemas.microsoft.com/office/powerpoint/2010/main">
    <mc:Choice Requires="p14">
      <p:transition spd="slow" p14:dur="2000" advTm="63820"/>
    </mc:Choice>
    <mc:Fallback xmlns="">
      <p:transition spd="slow" advTm="63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0" objId="2"/>
        <p14:stopEvt time="63691"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927100" y="1728818"/>
            <a:ext cx="10901106" cy="4957882"/>
          </a:xfrm>
        </p:spPr>
        <p:txBody>
          <a:bodyPr>
            <a:normAutofit lnSpcReduction="10000"/>
          </a:bodyPr>
          <a:lstStyle/>
          <a:p>
            <a:pPr algn="l"/>
            <a:r>
              <a:rPr lang="en-US" sz="1800" dirty="0"/>
              <a:t>Child nutrition programs most commonly refer to the following programs:</a:t>
            </a:r>
          </a:p>
          <a:p>
            <a:pPr marL="762000" indent="-254000" algn="l">
              <a:lnSpc>
                <a:spcPct val="210000"/>
              </a:lnSpc>
              <a:buFont typeface="Arial" panose="020B0604020202020204" pitchFamily="34" charset="0"/>
              <a:buChar char="•"/>
            </a:pPr>
            <a:r>
              <a:rPr lang="en-US" sz="1800" b="1" dirty="0"/>
              <a:t>National School Lunch Program (NSLP)</a:t>
            </a:r>
          </a:p>
          <a:p>
            <a:pPr marL="762000" indent="-254000" algn="l">
              <a:lnSpc>
                <a:spcPct val="210000"/>
              </a:lnSpc>
              <a:buFont typeface="Arial" panose="020B0604020202020204" pitchFamily="34" charset="0"/>
              <a:buChar char="•"/>
            </a:pPr>
            <a:r>
              <a:rPr lang="en-US" sz="1800" b="1" dirty="0"/>
              <a:t>School Breakfast Program (SBP)</a:t>
            </a:r>
          </a:p>
          <a:p>
            <a:pPr marL="762000" indent="-254000" algn="l">
              <a:lnSpc>
                <a:spcPct val="210000"/>
              </a:lnSpc>
              <a:buFont typeface="Arial" panose="020B0604020202020204" pitchFamily="34" charset="0"/>
              <a:buChar char="•"/>
            </a:pPr>
            <a:r>
              <a:rPr lang="en-US" sz="1800" b="1" dirty="0"/>
              <a:t>Special Milk Program (SMP)</a:t>
            </a:r>
          </a:p>
          <a:p>
            <a:pPr marL="762000" indent="-254000" algn="l">
              <a:lnSpc>
                <a:spcPct val="210000"/>
              </a:lnSpc>
              <a:buFont typeface="Arial" panose="020B0604020202020204" pitchFamily="34" charset="0"/>
              <a:buChar char="•"/>
            </a:pPr>
            <a:r>
              <a:rPr lang="en-US" sz="1800" b="1" dirty="0"/>
              <a:t>Child and Adult Care Food Program (CACFP)</a:t>
            </a:r>
          </a:p>
          <a:p>
            <a:pPr marL="762000" indent="-254000" algn="l">
              <a:lnSpc>
                <a:spcPct val="210000"/>
              </a:lnSpc>
              <a:buFont typeface="Arial" panose="020B0604020202020204" pitchFamily="34" charset="0"/>
              <a:buChar char="•"/>
            </a:pPr>
            <a:r>
              <a:rPr lang="en-US" sz="1800" b="1" dirty="0"/>
              <a:t>Summer Food Service Program (SFSP)</a:t>
            </a:r>
            <a:endParaRPr lang="en-US" sz="1600" b="1" dirty="0"/>
          </a:p>
          <a:p>
            <a:pPr marL="20638" algn="l">
              <a:lnSpc>
                <a:spcPct val="100000"/>
              </a:lnSpc>
            </a:pPr>
            <a:endParaRPr lang="en-US" sz="2000" dirty="0"/>
          </a:p>
          <a:p>
            <a:pPr marL="20638" algn="l">
              <a:lnSpc>
                <a:spcPct val="100000"/>
              </a:lnSpc>
            </a:pPr>
            <a:r>
              <a:rPr lang="en-US" sz="1800" dirty="0"/>
              <a:t>All of these programs provide cash reimbursement or directly supply food commodities to schools and/or institutions to serve meals and snacks to children outside of the home.</a:t>
            </a:r>
          </a:p>
          <a:p>
            <a:pPr marL="20638" algn="l"/>
            <a:endParaRPr lang="en-US" sz="1600" dirty="0"/>
          </a:p>
          <a:p>
            <a:pPr marL="20638" algn="l"/>
            <a:endParaRPr lang="en-US" sz="1600" dirty="0"/>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927100" y="849631"/>
            <a:ext cx="10901106" cy="707886"/>
          </a:xfrm>
          <a:prstGeom prst="rect">
            <a:avLst/>
          </a:prstGeom>
          <a:noFill/>
        </p:spPr>
        <p:txBody>
          <a:bodyPr wrap="square" rtlCol="0">
            <a:spAutoFit/>
          </a:bodyPr>
          <a:lstStyle/>
          <a:p>
            <a:pPr algn="ctr"/>
            <a:r>
              <a:rPr lang="en-US" sz="4000" dirty="0">
                <a:latin typeface="+mj-lt"/>
              </a:rPr>
              <a:t>Nutrition Programs</a:t>
            </a:r>
          </a:p>
        </p:txBody>
      </p:sp>
      <p:grpSp>
        <p:nvGrpSpPr>
          <p:cNvPr id="18" name="Group 17">
            <a:extLst>
              <a:ext uri="{FF2B5EF4-FFF2-40B4-BE49-F238E27FC236}">
                <a16:creationId xmlns:a16="http://schemas.microsoft.com/office/drawing/2014/main" id="{180BB5D9-539A-0749-A715-5CF004507935}"/>
              </a:ext>
            </a:extLst>
          </p:cNvPr>
          <p:cNvGrpSpPr/>
          <p:nvPr/>
        </p:nvGrpSpPr>
        <p:grpSpPr>
          <a:xfrm>
            <a:off x="6529735" y="2248608"/>
            <a:ext cx="2008032" cy="1679944"/>
            <a:chOff x="6095999" y="2378959"/>
            <a:chExt cx="3695443" cy="1679944"/>
          </a:xfrm>
        </p:grpSpPr>
        <p:sp>
          <p:nvSpPr>
            <p:cNvPr id="4" name="Right Bracket 3">
              <a:extLst>
                <a:ext uri="{FF2B5EF4-FFF2-40B4-BE49-F238E27FC236}">
                  <a16:creationId xmlns:a16="http://schemas.microsoft.com/office/drawing/2014/main" id="{306D0843-AEA8-8940-971A-554144D926D5}"/>
                </a:ext>
              </a:extLst>
            </p:cNvPr>
            <p:cNvSpPr/>
            <p:nvPr/>
          </p:nvSpPr>
          <p:spPr>
            <a:xfrm>
              <a:off x="6095999" y="2378959"/>
              <a:ext cx="1658680" cy="1679944"/>
            </a:xfrm>
            <a:prstGeom prst="rightBracket">
              <a:avLst/>
            </a:prstGeom>
            <a:noFill/>
            <a:ln w="9525">
              <a:solidFill>
                <a:srgbClr val="0021A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7502B1DE-2207-AB48-837B-1344C41D9897}"/>
                </a:ext>
              </a:extLst>
            </p:cNvPr>
            <p:cNvSpPr txBox="1"/>
            <p:nvPr/>
          </p:nvSpPr>
          <p:spPr>
            <a:xfrm>
              <a:off x="8132762" y="3033068"/>
              <a:ext cx="1658680" cy="369332"/>
            </a:xfrm>
            <a:prstGeom prst="rect">
              <a:avLst/>
            </a:prstGeom>
            <a:noFill/>
          </p:spPr>
          <p:txBody>
            <a:bodyPr wrap="square" rtlCol="0">
              <a:spAutoFit/>
            </a:bodyPr>
            <a:lstStyle/>
            <a:p>
              <a:r>
                <a:rPr lang="en-US" b="1" dirty="0">
                  <a:solidFill>
                    <a:srgbClr val="0021A5"/>
                  </a:solidFill>
                </a:rPr>
                <a:t>Schools</a:t>
              </a:r>
            </a:p>
          </p:txBody>
        </p:sp>
        <p:cxnSp>
          <p:nvCxnSpPr>
            <p:cNvPr id="14" name="Straight Connector 13">
              <a:extLst>
                <a:ext uri="{FF2B5EF4-FFF2-40B4-BE49-F238E27FC236}">
                  <a16:creationId xmlns:a16="http://schemas.microsoft.com/office/drawing/2014/main" id="{B46E1C8C-3CF2-7F4C-9921-52F0A72A2B0F}"/>
                </a:ext>
              </a:extLst>
            </p:cNvPr>
            <p:cNvCxnSpPr/>
            <p:nvPr/>
          </p:nvCxnSpPr>
          <p:spPr>
            <a:xfrm>
              <a:off x="7754679" y="3217734"/>
              <a:ext cx="371577" cy="0"/>
            </a:xfrm>
            <a:prstGeom prst="line">
              <a:avLst/>
            </a:prstGeom>
            <a:ln w="9525">
              <a:solidFill>
                <a:srgbClr val="0021A5"/>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E5370C35-E28E-EA40-AAE4-F02452707E53}"/>
              </a:ext>
            </a:extLst>
          </p:cNvPr>
          <p:cNvGrpSpPr/>
          <p:nvPr/>
        </p:nvGrpSpPr>
        <p:grpSpPr>
          <a:xfrm>
            <a:off x="6096000" y="3644780"/>
            <a:ext cx="4211394" cy="1679944"/>
            <a:chOff x="6095999" y="3766008"/>
            <a:chExt cx="7183100" cy="1679944"/>
          </a:xfrm>
        </p:grpSpPr>
        <p:sp>
          <p:nvSpPr>
            <p:cNvPr id="11" name="Right Bracket 10">
              <a:extLst>
                <a:ext uri="{FF2B5EF4-FFF2-40B4-BE49-F238E27FC236}">
                  <a16:creationId xmlns:a16="http://schemas.microsoft.com/office/drawing/2014/main" id="{52B79024-7794-C44A-A270-5135C51D13CB}"/>
                </a:ext>
              </a:extLst>
            </p:cNvPr>
            <p:cNvSpPr/>
            <p:nvPr/>
          </p:nvSpPr>
          <p:spPr>
            <a:xfrm>
              <a:off x="6095999" y="3766008"/>
              <a:ext cx="1479588" cy="1679944"/>
            </a:xfrm>
            <a:prstGeom prst="rightBracket">
              <a:avLst/>
            </a:prstGeom>
            <a:noFill/>
            <a:ln w="9525">
              <a:solidFill>
                <a:srgbClr val="E28F4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E372D867-6A44-7149-A70E-CCE10049BACC}"/>
                </a:ext>
              </a:extLst>
            </p:cNvPr>
            <p:cNvSpPr txBox="1"/>
            <p:nvPr/>
          </p:nvSpPr>
          <p:spPr>
            <a:xfrm>
              <a:off x="8126255" y="4669775"/>
              <a:ext cx="5152844" cy="369332"/>
            </a:xfrm>
            <a:prstGeom prst="rect">
              <a:avLst/>
            </a:prstGeom>
            <a:noFill/>
          </p:spPr>
          <p:txBody>
            <a:bodyPr wrap="square" rtlCol="0">
              <a:spAutoFit/>
            </a:bodyPr>
            <a:lstStyle/>
            <a:p>
              <a:r>
                <a:rPr lang="en-US" b="1" dirty="0">
                  <a:solidFill>
                    <a:srgbClr val="E28F41"/>
                  </a:solidFill>
                </a:rPr>
                <a:t>Schools or other institutions</a:t>
              </a:r>
            </a:p>
          </p:txBody>
        </p:sp>
        <p:cxnSp>
          <p:nvCxnSpPr>
            <p:cNvPr id="16" name="Straight Connector 15">
              <a:extLst>
                <a:ext uri="{FF2B5EF4-FFF2-40B4-BE49-F238E27FC236}">
                  <a16:creationId xmlns:a16="http://schemas.microsoft.com/office/drawing/2014/main" id="{B0B7D319-4D69-A544-8619-A12B1D19E2B7}"/>
                </a:ext>
              </a:extLst>
            </p:cNvPr>
            <p:cNvCxnSpPr>
              <a:cxnSpLocks/>
            </p:cNvCxnSpPr>
            <p:nvPr/>
          </p:nvCxnSpPr>
          <p:spPr>
            <a:xfrm>
              <a:off x="7575587" y="4859884"/>
              <a:ext cx="550669" cy="0"/>
            </a:xfrm>
            <a:prstGeom prst="line">
              <a:avLst/>
            </a:prstGeom>
            <a:ln w="9525">
              <a:solidFill>
                <a:srgbClr val="E28F41"/>
              </a:solidFill>
            </a:ln>
          </p:spPr>
          <p:style>
            <a:lnRef idx="1">
              <a:schemeClr val="accent1"/>
            </a:lnRef>
            <a:fillRef idx="0">
              <a:schemeClr val="accent1"/>
            </a:fillRef>
            <a:effectRef idx="0">
              <a:schemeClr val="accent1"/>
            </a:effectRef>
            <a:fontRef idx="minor">
              <a:schemeClr val="tx1"/>
            </a:fontRef>
          </p:style>
        </p:cxnSp>
      </p:grpSp>
      <p:pic>
        <p:nvPicPr>
          <p:cNvPr id="13" name="Online Media 12" descr="Recorded Sound">
            <a:hlinkClick r:id="" action="ppaction://media"/>
            <a:extLst>
              <a:ext uri="{FF2B5EF4-FFF2-40B4-BE49-F238E27FC236}">
                <a16:creationId xmlns:a16="http://schemas.microsoft.com/office/drawing/2014/main" id="{FC4A98A2-598B-7A42-9011-A916C46FCD4C}"/>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0452100" y="1435808"/>
            <a:ext cx="812800" cy="812800"/>
          </a:xfrm>
          <a:prstGeom prst="rect">
            <a:avLst/>
          </a:prstGeom>
        </p:spPr>
      </p:pic>
      <p:pic>
        <p:nvPicPr>
          <p:cNvPr id="15" name="Online Media 14" descr="Recorded Sound">
            <a:hlinkClick r:id="" action="ppaction://media"/>
            <a:extLst>
              <a:ext uri="{FF2B5EF4-FFF2-40B4-BE49-F238E27FC236}">
                <a16:creationId xmlns:a16="http://schemas.microsoft.com/office/drawing/2014/main" id="{E8D7F63B-D34A-7249-BA9D-77C5B540ED8A}"/>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0452100" y="2248608"/>
            <a:ext cx="812800" cy="812800"/>
          </a:xfrm>
          <a:prstGeom prst="rect">
            <a:avLst/>
          </a:prstGeom>
        </p:spPr>
      </p:pic>
      <p:pic>
        <p:nvPicPr>
          <p:cNvPr id="17" name="Online Media 16" descr="Recorded Sound">
            <a:hlinkClick r:id="" action="ppaction://media"/>
            <a:extLst>
              <a:ext uri="{FF2B5EF4-FFF2-40B4-BE49-F238E27FC236}">
                <a16:creationId xmlns:a16="http://schemas.microsoft.com/office/drawing/2014/main" id="{A1812EC0-17D9-EA4A-B2EC-ABA5D6E020DA}"/>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0452100" y="2988559"/>
            <a:ext cx="812800" cy="812800"/>
          </a:xfrm>
          <a:prstGeom prst="rect">
            <a:avLst/>
          </a:prstGeom>
        </p:spPr>
      </p:pic>
      <p:pic>
        <p:nvPicPr>
          <p:cNvPr id="20" name="Online Media 19" descr="Recorded Sound">
            <a:hlinkClick r:id="" action="ppaction://media"/>
            <a:extLst>
              <a:ext uri="{FF2B5EF4-FFF2-40B4-BE49-F238E27FC236}">
                <a16:creationId xmlns:a16="http://schemas.microsoft.com/office/drawing/2014/main" id="{E4FE83B2-605A-BA45-A150-2AAB336139EE}"/>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0452100" y="3801359"/>
            <a:ext cx="812800" cy="812800"/>
          </a:xfrm>
          <a:prstGeom prst="rect">
            <a:avLst/>
          </a:prstGeom>
        </p:spPr>
      </p:pic>
    </p:spTree>
    <p:custDataLst>
      <p:tags r:id="rId1"/>
    </p:custDataLst>
    <p:extLst>
      <p:ext uri="{BB962C8B-B14F-4D97-AF65-F5344CB8AC3E}">
        <p14:creationId xmlns:p14="http://schemas.microsoft.com/office/powerpoint/2010/main" val="2133989722"/>
      </p:ext>
    </p:extLst>
  </p:cSld>
  <p:clrMapOvr>
    <a:masterClrMapping/>
  </p:clrMapOvr>
  <mc:AlternateContent xmlns:mc="http://schemas.openxmlformats.org/markup-compatibility/2006" xmlns:p14="http://schemas.microsoft.com/office/powerpoint/2010/main">
    <mc:Choice Requires="p14">
      <p:transition spd="slow" p14:dur="2000" advTm="88292"/>
    </mc:Choice>
    <mc:Fallback xmlns="">
      <p:transition spd="slow" advTm="88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6"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2"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ppt_x</p:attrName>
                                        </p:attrNameLst>
                                      </p:cBhvr>
                                      <p:tavLst>
                                        <p:tav tm="0">
                                          <p:val>
                                            <p:strVal val="#ppt_x+#ppt_w*1.125000"/>
                                          </p:val>
                                        </p:tav>
                                        <p:tav tm="100000">
                                          <p:val>
                                            <p:strVal val="#ppt_x"/>
                                          </p:val>
                                        </p:tav>
                                      </p:tavLst>
                                    </p:anim>
                                    <p:animEffect transition="in" filter="wipe(left)">
                                      <p:cBhvr>
                                        <p:cTn id="12" dur="500"/>
                                        <p:tgtEl>
                                          <p:spTgt spid="18"/>
                                        </p:tgtEl>
                                      </p:cBhvr>
                                    </p:animEffect>
                                  </p:childTnLst>
                                </p:cTn>
                              </p:par>
                              <p:par>
                                <p:cTn id="13" presetID="1" presetClass="mediacall" presetSubtype="0" fill="hold" nodeType="withEffect">
                                  <p:stCondLst>
                                    <p:cond delay="0"/>
                                  </p:stCondLst>
                                  <p:childTnLst>
                                    <p:cmd type="call" cmd="playFrom(0.0)">
                                      <p:cBhvr>
                                        <p:cTn id="14" dur="13978" fill="hold"/>
                                        <p:tgtEl>
                                          <p:spTgt spid="15"/>
                                        </p:tgtEl>
                                      </p:cBhvr>
                                    </p:cmd>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p:tgtEl>
                                          <p:spTgt spid="19"/>
                                        </p:tgtEl>
                                        <p:attrNameLst>
                                          <p:attrName>ppt_x</p:attrName>
                                        </p:attrNameLst>
                                      </p:cBhvr>
                                      <p:tavLst>
                                        <p:tav tm="0">
                                          <p:val>
                                            <p:strVal val="#ppt_x+#ppt_w*1.125000"/>
                                          </p:val>
                                        </p:tav>
                                        <p:tav tm="100000">
                                          <p:val>
                                            <p:strVal val="#ppt_x"/>
                                          </p:val>
                                        </p:tav>
                                      </p:tavLst>
                                    </p:anim>
                                    <p:animEffect transition="in" filter="wipe(left)">
                                      <p:cBhvr>
                                        <p:cTn id="20" dur="500"/>
                                        <p:tgtEl>
                                          <p:spTgt spid="19"/>
                                        </p:tgtEl>
                                      </p:cBhvr>
                                    </p:animEffect>
                                  </p:childTnLst>
                                </p:cTn>
                              </p:par>
                              <p:par>
                                <p:cTn id="21" presetID="1" presetClass="mediacall" presetSubtype="0" fill="hold" nodeType="withEffect">
                                  <p:stCondLst>
                                    <p:cond delay="0"/>
                                  </p:stCondLst>
                                  <p:childTnLst>
                                    <p:cmd type="call" cmd="playFrom(0.0)">
                                      <p:cBhvr>
                                        <p:cTn id="22" dur="31161" fill="hold"/>
                                        <p:tgtEl>
                                          <p:spTgt spid="17"/>
                                        </p:tgtEl>
                                      </p:cBhvr>
                                    </p:cmd>
                                  </p:childTnLst>
                                </p:cTn>
                              </p:par>
                            </p:childTnLst>
                          </p:cTn>
                        </p:par>
                        <p:par>
                          <p:cTn id="23" fill="hold">
                            <p:stCondLst>
                              <p:cond delay="31161"/>
                            </p:stCondLst>
                            <p:childTnLst>
                              <p:par>
                                <p:cTn id="24" presetID="1" presetClass="mediacall" presetSubtype="0" fill="hold" nodeType="afterEffect">
                                  <p:stCondLst>
                                    <p:cond delay="0"/>
                                  </p:stCondLst>
                                  <p:childTnLst>
                                    <p:cmd type="call" cmd="playFrom(0.0)">
                                      <p:cBhvr>
                                        <p:cTn id="25" dur="2568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13"/>
                </p:tgtEl>
              </p:cMediaNode>
            </p:audio>
            <p:audio>
              <p:cMediaNode vol="80000" showWhenStopped="0">
                <p:cTn id="27" fill="hold" display="0">
                  <p:stCondLst>
                    <p:cond delay="indefinite"/>
                  </p:stCondLst>
                  <p:endCondLst>
                    <p:cond evt="onStopAudio" delay="0">
                      <p:tgtEl>
                        <p:sldTgt/>
                      </p:tgtEl>
                    </p:cond>
                  </p:endCondLst>
                </p:cTn>
                <p:tgtEl>
                  <p:spTgt spid="15"/>
                </p:tgtEl>
              </p:cMediaNode>
            </p:audio>
            <p:audio>
              <p:cMediaNode vol="80000" showWhenStopped="0">
                <p:cTn id="28" fill="hold" display="0">
                  <p:stCondLst>
                    <p:cond delay="indefinite"/>
                  </p:stCondLst>
                  <p:endCondLst>
                    <p:cond evt="onStopAudio" delay="0">
                      <p:tgtEl>
                        <p:sldTgt/>
                      </p:tgtEl>
                    </p:cond>
                  </p:endCondLst>
                </p:cTn>
                <p:tgtEl>
                  <p:spTgt spid="17"/>
                </p:tgtEl>
              </p:cMediaNode>
            </p:audio>
            <p:audio>
              <p:cMediaNode vol="80000" showWhenStopped="0">
                <p:cTn id="29" fill="hold" display="0">
                  <p:stCondLst>
                    <p:cond delay="indefinite"/>
                  </p:stCondLst>
                  <p:endCondLst>
                    <p:cond evt="onStopAudio" delay="0">
                      <p:tgtEl>
                        <p:sldTgt/>
                      </p:tgtEl>
                    </p:cond>
                  </p:endCondLst>
                </p:cTn>
                <p:tgtEl>
                  <p:spTgt spid="20"/>
                </p:tgtEl>
              </p:cMediaNode>
            </p:audio>
          </p:childTnLst>
        </p:cTn>
      </p:par>
    </p:tnLst>
  </p:timing>
  <p:extLst>
    <p:ext uri="{E180D4A7-C9FB-4DFB-919C-405C955672EB}">
      <p14:showEvtLst xmlns:p14="http://schemas.microsoft.com/office/powerpoint/2010/main">
        <p14:playEvt time="26" objId="13"/>
        <p14:playEvt time="15494" objId="15"/>
        <p14:stopEvt time="16628" objId="13"/>
        <p14:stopEvt time="29656" objId="15"/>
        <p14:playEvt time="30912" objId="17"/>
        <p14:playEvt time="62081" objId="20"/>
        <p14:stopEvt time="62260" objId="17"/>
        <p14:stopEvt time="87950"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4725483" y="2071436"/>
            <a:ext cx="6715150" cy="737506"/>
          </a:xfrm>
        </p:spPr>
        <p:txBody>
          <a:bodyPr>
            <a:normAutofit/>
          </a:bodyPr>
          <a:lstStyle/>
          <a:p>
            <a:pPr algn="l"/>
            <a:r>
              <a:rPr lang="en-US" sz="1400" b="1" dirty="0">
                <a:solidFill>
                  <a:srgbClr val="0021A5"/>
                </a:solidFill>
              </a:rPr>
              <a:t>1946: </a:t>
            </a:r>
            <a:r>
              <a:rPr lang="en-US" sz="1400" dirty="0"/>
              <a:t>Richard B. Russell National School Lunch Act is passed. The original National School Lunch Program is created. </a:t>
            </a:r>
            <a:r>
              <a:rPr lang="en-US" sz="1400" i="1" dirty="0"/>
              <a:t>Note: the reimbursement formula has since been changed.</a:t>
            </a:r>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927100" y="849631"/>
            <a:ext cx="10901106" cy="707886"/>
          </a:xfrm>
          <a:prstGeom prst="rect">
            <a:avLst/>
          </a:prstGeom>
          <a:noFill/>
        </p:spPr>
        <p:txBody>
          <a:bodyPr wrap="square" rtlCol="0">
            <a:spAutoFit/>
          </a:bodyPr>
          <a:lstStyle/>
          <a:p>
            <a:pPr algn="ctr"/>
            <a:r>
              <a:rPr lang="en-US" sz="4000" dirty="0">
                <a:latin typeface="+mj-lt"/>
              </a:rPr>
              <a:t>The Road to Authorization &amp; Reauthorization</a:t>
            </a:r>
          </a:p>
        </p:txBody>
      </p:sp>
      <p:grpSp>
        <p:nvGrpSpPr>
          <p:cNvPr id="35" name="Group 34">
            <a:extLst>
              <a:ext uri="{FF2B5EF4-FFF2-40B4-BE49-F238E27FC236}">
                <a16:creationId xmlns:a16="http://schemas.microsoft.com/office/drawing/2014/main" id="{BE47E345-4391-3A41-AB0E-87E3D1E2E483}"/>
              </a:ext>
            </a:extLst>
          </p:cNvPr>
          <p:cNvGrpSpPr/>
          <p:nvPr/>
        </p:nvGrpSpPr>
        <p:grpSpPr>
          <a:xfrm>
            <a:off x="2817626" y="1728817"/>
            <a:ext cx="6744018" cy="4720609"/>
            <a:chOff x="3087556" y="1966091"/>
            <a:chExt cx="6016890" cy="3996321"/>
          </a:xfrm>
        </p:grpSpPr>
        <p:pic>
          <p:nvPicPr>
            <p:cNvPr id="11" name="Graphic 10" descr="Marker">
              <a:extLst>
                <a:ext uri="{FF2B5EF4-FFF2-40B4-BE49-F238E27FC236}">
                  <a16:creationId xmlns:a16="http://schemas.microsoft.com/office/drawing/2014/main" id="{75CC1EC6-F5DA-5441-A6D1-26645C3E9C0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87556" y="1966091"/>
              <a:ext cx="914400" cy="914400"/>
            </a:xfrm>
            <a:prstGeom prst="rect">
              <a:avLst/>
            </a:prstGeom>
          </p:spPr>
        </p:pic>
        <p:pic>
          <p:nvPicPr>
            <p:cNvPr id="12" name="Graphic 11" descr="Marker">
              <a:extLst>
                <a:ext uri="{FF2B5EF4-FFF2-40B4-BE49-F238E27FC236}">
                  <a16:creationId xmlns:a16="http://schemas.microsoft.com/office/drawing/2014/main" id="{4508534F-C6AF-4543-8E1E-66A44E953C3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90046" y="5048012"/>
              <a:ext cx="914400" cy="914400"/>
            </a:xfrm>
            <a:prstGeom prst="rect">
              <a:avLst/>
            </a:prstGeom>
          </p:spPr>
        </p:pic>
        <p:cxnSp>
          <p:nvCxnSpPr>
            <p:cNvPr id="19" name="Curved Connector 18">
              <a:extLst>
                <a:ext uri="{FF2B5EF4-FFF2-40B4-BE49-F238E27FC236}">
                  <a16:creationId xmlns:a16="http://schemas.microsoft.com/office/drawing/2014/main" id="{E9910708-4ECE-7849-B576-D135C58C99F2}"/>
                </a:ext>
              </a:extLst>
            </p:cNvPr>
            <p:cNvCxnSpPr>
              <a:cxnSpLocks/>
            </p:cNvCxnSpPr>
            <p:nvPr/>
          </p:nvCxnSpPr>
          <p:spPr>
            <a:xfrm>
              <a:off x="3899435" y="2691674"/>
              <a:ext cx="4290611" cy="2813538"/>
            </a:xfrm>
            <a:prstGeom prst="curvedConnector3">
              <a:avLst>
                <a:gd name="adj1" fmla="val 50000"/>
              </a:avLst>
            </a:prstGeom>
            <a:ln w="9525">
              <a:solidFill>
                <a:srgbClr val="0021A5"/>
              </a:solidFill>
              <a:prstDash val="dash"/>
            </a:ln>
          </p:spPr>
          <p:style>
            <a:lnRef idx="1">
              <a:schemeClr val="accent1"/>
            </a:lnRef>
            <a:fillRef idx="0">
              <a:schemeClr val="accent1"/>
            </a:fillRef>
            <a:effectRef idx="0">
              <a:schemeClr val="accent1"/>
            </a:effectRef>
            <a:fontRef idx="minor">
              <a:schemeClr val="tx1"/>
            </a:fontRef>
          </p:style>
        </p:cxnSp>
      </p:grpSp>
      <p:pic>
        <p:nvPicPr>
          <p:cNvPr id="4" name="Graphic 3" descr="Car">
            <a:extLst>
              <a:ext uri="{FF2B5EF4-FFF2-40B4-BE49-F238E27FC236}">
                <a16:creationId xmlns:a16="http://schemas.microsoft.com/office/drawing/2014/main" id="{1D981A1F-BE6F-4740-8E5C-22CF18A0CCD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757469" y="2248400"/>
            <a:ext cx="707886" cy="707886"/>
          </a:xfrm>
          <a:prstGeom prst="rect">
            <a:avLst/>
          </a:prstGeom>
        </p:spPr>
      </p:pic>
      <p:pic>
        <p:nvPicPr>
          <p:cNvPr id="6" name="Online Media 5" descr="Recorded Sound">
            <a:hlinkClick r:id="" action="ppaction://media"/>
            <a:extLst>
              <a:ext uri="{FF2B5EF4-FFF2-40B4-BE49-F238E27FC236}">
                <a16:creationId xmlns:a16="http://schemas.microsoft.com/office/drawing/2014/main" id="{D9606490-6EF4-3D41-9E93-99F200F1F73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9116" y="5873900"/>
            <a:ext cx="812800" cy="812800"/>
          </a:xfrm>
          <a:prstGeom prst="rect">
            <a:avLst/>
          </a:prstGeom>
        </p:spPr>
      </p:pic>
    </p:spTree>
    <p:extLst>
      <p:ext uri="{BB962C8B-B14F-4D97-AF65-F5344CB8AC3E}">
        <p14:creationId xmlns:p14="http://schemas.microsoft.com/office/powerpoint/2010/main" val="2641602403"/>
      </p:ext>
    </p:extLst>
  </p:cSld>
  <p:clrMapOvr>
    <a:masterClrMapping/>
  </p:clrMapOvr>
  <mc:AlternateContent xmlns:mc="http://schemas.openxmlformats.org/markup-compatibility/2006" xmlns:p14="http://schemas.microsoft.com/office/powerpoint/2010/main">
    <mc:Choice Requires="p14">
      <p:transition spd="slow" p14:dur="2000" advTm="27557"/>
    </mc:Choice>
    <mc:Fallback xmlns="">
      <p:transition spd="slow" advTm="27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28" fill="hold"/>
                                        <p:tgtEl>
                                          <p:spTgt spid="6"/>
                                        </p:tgtEl>
                                      </p:cBhvr>
                                    </p:cmd>
                                  </p:childTnLst>
                                </p:cTn>
                              </p:par>
                              <p:par>
                                <p:cTn id="7" presetID="0" presetClass="path" presetSubtype="0" accel="50000" decel="50000" fill="hold" nodeType="withEffect">
                                  <p:stCondLst>
                                    <p:cond delay="0"/>
                                  </p:stCondLst>
                                  <p:childTnLst>
                                    <p:animMotion origin="layout" path="M -0.06016 -0.00232 L 0.00026 -0.00232 " pathEditMode="relative" ptsTypes="AA">
                                      <p:cBhvr>
                                        <p:cTn id="8" dur="2000" fill="hold"/>
                                        <p:tgtEl>
                                          <p:spTgt spid="4"/>
                                        </p:tgtEl>
                                        <p:attrNameLst>
                                          <p:attrName>ppt_x</p:attrName>
                                          <p:attrName>ppt_y</p:attrName>
                                        </p:attrNameLst>
                                      </p:cBhvr>
                                    </p:animMotion>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3" grpId="0" build="p"/>
    </p:bldLst>
  </p:timing>
  <p:extLst>
    <p:ext uri="{E180D4A7-C9FB-4DFB-919C-405C955672EB}">
      <p14:showEvtLst xmlns:p14="http://schemas.microsoft.com/office/powerpoint/2010/main">
        <p14:playEvt time="17" objId="6"/>
        <p14:stopEvt time="27259" objId="6"/>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5953906" y="2729054"/>
            <a:ext cx="5754931" cy="707886"/>
          </a:xfrm>
        </p:spPr>
        <p:txBody>
          <a:bodyPr>
            <a:normAutofit/>
          </a:bodyPr>
          <a:lstStyle/>
          <a:p>
            <a:pPr algn="l"/>
            <a:r>
              <a:rPr lang="en-US" sz="1400" b="1" dirty="0">
                <a:solidFill>
                  <a:srgbClr val="0021A5"/>
                </a:solidFill>
              </a:rPr>
              <a:t>1954: </a:t>
            </a:r>
            <a:r>
              <a:rPr lang="en-US" sz="1400" dirty="0"/>
              <a:t>The Special Milk Program is created. It is regularly reauthorized until becoming permanent in 1970. </a:t>
            </a:r>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927100" y="849631"/>
            <a:ext cx="10901106" cy="707886"/>
          </a:xfrm>
          <a:prstGeom prst="rect">
            <a:avLst/>
          </a:prstGeom>
          <a:noFill/>
        </p:spPr>
        <p:txBody>
          <a:bodyPr wrap="square" rtlCol="0">
            <a:spAutoFit/>
          </a:bodyPr>
          <a:lstStyle/>
          <a:p>
            <a:pPr algn="ctr"/>
            <a:r>
              <a:rPr lang="en-US" sz="4000" dirty="0">
                <a:latin typeface="+mj-lt"/>
              </a:rPr>
              <a:t>The Road to Authorization &amp; Reauthorization</a:t>
            </a:r>
          </a:p>
        </p:txBody>
      </p:sp>
      <p:grpSp>
        <p:nvGrpSpPr>
          <p:cNvPr id="35" name="Group 34">
            <a:extLst>
              <a:ext uri="{FF2B5EF4-FFF2-40B4-BE49-F238E27FC236}">
                <a16:creationId xmlns:a16="http://schemas.microsoft.com/office/drawing/2014/main" id="{BE47E345-4391-3A41-AB0E-87E3D1E2E483}"/>
              </a:ext>
            </a:extLst>
          </p:cNvPr>
          <p:cNvGrpSpPr/>
          <p:nvPr/>
        </p:nvGrpSpPr>
        <p:grpSpPr>
          <a:xfrm>
            <a:off x="2817626" y="1728817"/>
            <a:ext cx="6744018" cy="4720609"/>
            <a:chOff x="3087556" y="1966091"/>
            <a:chExt cx="6016890" cy="3996321"/>
          </a:xfrm>
        </p:grpSpPr>
        <p:pic>
          <p:nvPicPr>
            <p:cNvPr id="11" name="Graphic 10" descr="Marker">
              <a:extLst>
                <a:ext uri="{FF2B5EF4-FFF2-40B4-BE49-F238E27FC236}">
                  <a16:creationId xmlns:a16="http://schemas.microsoft.com/office/drawing/2014/main" id="{75CC1EC6-F5DA-5441-A6D1-26645C3E9C0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87556" y="1966091"/>
              <a:ext cx="914400" cy="914400"/>
            </a:xfrm>
            <a:prstGeom prst="rect">
              <a:avLst/>
            </a:prstGeom>
          </p:spPr>
        </p:pic>
        <p:pic>
          <p:nvPicPr>
            <p:cNvPr id="12" name="Graphic 11" descr="Marker">
              <a:extLst>
                <a:ext uri="{FF2B5EF4-FFF2-40B4-BE49-F238E27FC236}">
                  <a16:creationId xmlns:a16="http://schemas.microsoft.com/office/drawing/2014/main" id="{4508534F-C6AF-4543-8E1E-66A44E953C3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90046" y="5048012"/>
              <a:ext cx="914400" cy="914400"/>
            </a:xfrm>
            <a:prstGeom prst="rect">
              <a:avLst/>
            </a:prstGeom>
          </p:spPr>
        </p:pic>
        <p:cxnSp>
          <p:nvCxnSpPr>
            <p:cNvPr id="19" name="Curved Connector 18">
              <a:extLst>
                <a:ext uri="{FF2B5EF4-FFF2-40B4-BE49-F238E27FC236}">
                  <a16:creationId xmlns:a16="http://schemas.microsoft.com/office/drawing/2014/main" id="{E9910708-4ECE-7849-B576-D135C58C99F2}"/>
                </a:ext>
              </a:extLst>
            </p:cNvPr>
            <p:cNvCxnSpPr>
              <a:cxnSpLocks/>
            </p:cNvCxnSpPr>
            <p:nvPr/>
          </p:nvCxnSpPr>
          <p:spPr>
            <a:xfrm>
              <a:off x="3899435" y="2691674"/>
              <a:ext cx="4290611" cy="2813538"/>
            </a:xfrm>
            <a:prstGeom prst="curvedConnector3">
              <a:avLst>
                <a:gd name="adj1" fmla="val 50000"/>
              </a:avLst>
            </a:prstGeom>
            <a:ln w="9525">
              <a:solidFill>
                <a:srgbClr val="0021A5"/>
              </a:solidFill>
              <a:prstDash val="dash"/>
            </a:ln>
          </p:spPr>
          <p:style>
            <a:lnRef idx="1">
              <a:schemeClr val="accent1"/>
            </a:lnRef>
            <a:fillRef idx="0">
              <a:schemeClr val="accent1"/>
            </a:fillRef>
            <a:effectRef idx="0">
              <a:schemeClr val="accent1"/>
            </a:effectRef>
            <a:fontRef idx="minor">
              <a:schemeClr val="tx1"/>
            </a:fontRef>
          </p:style>
        </p:cxnSp>
      </p:grpSp>
      <p:pic>
        <p:nvPicPr>
          <p:cNvPr id="4" name="Graphic 3" descr="Car">
            <a:extLst>
              <a:ext uri="{FF2B5EF4-FFF2-40B4-BE49-F238E27FC236}">
                <a16:creationId xmlns:a16="http://schemas.microsoft.com/office/drawing/2014/main" id="{1D981A1F-BE6F-4740-8E5C-22CF18A0CCD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075900" y="2822555"/>
            <a:ext cx="707886" cy="707886"/>
          </a:xfrm>
          <a:prstGeom prst="rect">
            <a:avLst/>
          </a:prstGeom>
        </p:spPr>
      </p:pic>
      <p:pic>
        <p:nvPicPr>
          <p:cNvPr id="2" name="Online Media 1" descr="Recorded Sound">
            <a:hlinkClick r:id="" action="ppaction://media"/>
            <a:extLst>
              <a:ext uri="{FF2B5EF4-FFF2-40B4-BE49-F238E27FC236}">
                <a16:creationId xmlns:a16="http://schemas.microsoft.com/office/drawing/2014/main" id="{58F9388B-0292-5846-B423-1C170C62A7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6380" y="5652955"/>
            <a:ext cx="812800" cy="812800"/>
          </a:xfrm>
          <a:prstGeom prst="rect">
            <a:avLst/>
          </a:prstGeom>
        </p:spPr>
      </p:pic>
    </p:spTree>
    <p:extLst>
      <p:ext uri="{BB962C8B-B14F-4D97-AF65-F5344CB8AC3E}">
        <p14:creationId xmlns:p14="http://schemas.microsoft.com/office/powerpoint/2010/main" val="2472458012"/>
      </p:ext>
    </p:extLst>
  </p:cSld>
  <p:clrMapOvr>
    <a:masterClrMapping/>
  </p:clrMapOvr>
  <mc:AlternateContent xmlns:mc="http://schemas.openxmlformats.org/markup-compatibility/2006" xmlns:p14="http://schemas.microsoft.com/office/powerpoint/2010/main">
    <mc:Choice Requires="p14">
      <p:transition spd="slow" p14:dur="2000" advTm="11992"/>
    </mc:Choice>
    <mc:Fallback xmlns="">
      <p:transition spd="slow" advTm="11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90" fill="hold"/>
                                        <p:tgtEl>
                                          <p:spTgt spid="2"/>
                                        </p:tgtEl>
                                      </p:cBhvr>
                                    </p:cmd>
                                  </p:childTnLst>
                                </p:cTn>
                              </p:par>
                              <p:par>
                                <p:cTn id="7" presetID="0" presetClass="path" presetSubtype="0" accel="50000" decel="50000" fill="hold" nodeType="withEffect">
                                  <p:stCondLst>
                                    <p:cond delay="0"/>
                                  </p:stCondLst>
                                  <p:childTnLst>
                                    <p:animMotion origin="layout" path="M -0.09739 -0.08611 L 0.01094 0.01088 " pathEditMode="relative" ptsTypes="AA">
                                      <p:cBhvr>
                                        <p:cTn id="8" dur="2000" fill="hold"/>
                                        <p:tgtEl>
                                          <p:spTgt spid="4"/>
                                        </p:tgtEl>
                                        <p:attrNameLst>
                                          <p:attrName>ppt_x</p:attrName>
                                          <p:attrName>ppt_y</p:attrName>
                                        </p:attrNameLst>
                                      </p:cBhvr>
                                    </p:animMotion>
                                  </p:childTnLst>
                                </p:cTn>
                              </p:par>
                              <p:par>
                                <p:cTn id="9" presetID="1" presetClass="entr" presetSubtype="0" fill="hold" grpId="0" nodeType="with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3" grpId="0" build="p"/>
    </p:bldLst>
  </p:timing>
  <p:extLst>
    <p:ext uri="{E180D4A7-C9FB-4DFB-919C-405C955672EB}">
      <p14:showEvtLst xmlns:p14="http://schemas.microsoft.com/office/powerpoint/2010/main">
        <p14:playEvt time="15" objId="2"/>
        <p14:stopEvt time="11126"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6377653" y="3429000"/>
            <a:ext cx="4999184" cy="1230924"/>
          </a:xfrm>
        </p:spPr>
        <p:txBody>
          <a:bodyPr>
            <a:normAutofit/>
          </a:bodyPr>
          <a:lstStyle/>
          <a:p>
            <a:pPr algn="l"/>
            <a:r>
              <a:rPr lang="en-US" sz="1400" b="1" dirty="0">
                <a:solidFill>
                  <a:srgbClr val="0021A5"/>
                </a:solidFill>
              </a:rPr>
              <a:t>1966</a:t>
            </a:r>
            <a:r>
              <a:rPr lang="en-US" sz="1400" dirty="0"/>
              <a:t>: A pilot program establishes the School Breakfast Program, which is regularly extended and becomes permanent in 1975.</a:t>
            </a:r>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927100" y="849631"/>
            <a:ext cx="10901106" cy="707886"/>
          </a:xfrm>
          <a:prstGeom prst="rect">
            <a:avLst/>
          </a:prstGeom>
          <a:noFill/>
        </p:spPr>
        <p:txBody>
          <a:bodyPr wrap="square" rtlCol="0">
            <a:spAutoFit/>
          </a:bodyPr>
          <a:lstStyle/>
          <a:p>
            <a:pPr algn="ctr"/>
            <a:r>
              <a:rPr lang="en-US" sz="4000" dirty="0">
                <a:latin typeface="+mj-lt"/>
              </a:rPr>
              <a:t>The Road to Authorization &amp; Reauthorization</a:t>
            </a:r>
          </a:p>
        </p:txBody>
      </p:sp>
      <p:grpSp>
        <p:nvGrpSpPr>
          <p:cNvPr id="35" name="Group 34">
            <a:extLst>
              <a:ext uri="{FF2B5EF4-FFF2-40B4-BE49-F238E27FC236}">
                <a16:creationId xmlns:a16="http://schemas.microsoft.com/office/drawing/2014/main" id="{BE47E345-4391-3A41-AB0E-87E3D1E2E483}"/>
              </a:ext>
            </a:extLst>
          </p:cNvPr>
          <p:cNvGrpSpPr/>
          <p:nvPr/>
        </p:nvGrpSpPr>
        <p:grpSpPr>
          <a:xfrm>
            <a:off x="2817626" y="1728817"/>
            <a:ext cx="6744018" cy="4720609"/>
            <a:chOff x="3087556" y="1966091"/>
            <a:chExt cx="6016890" cy="3996321"/>
          </a:xfrm>
        </p:grpSpPr>
        <p:pic>
          <p:nvPicPr>
            <p:cNvPr id="11" name="Graphic 10" descr="Marker">
              <a:extLst>
                <a:ext uri="{FF2B5EF4-FFF2-40B4-BE49-F238E27FC236}">
                  <a16:creationId xmlns:a16="http://schemas.microsoft.com/office/drawing/2014/main" id="{75CC1EC6-F5DA-5441-A6D1-26645C3E9C0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87556" y="1966091"/>
              <a:ext cx="914400" cy="914400"/>
            </a:xfrm>
            <a:prstGeom prst="rect">
              <a:avLst/>
            </a:prstGeom>
          </p:spPr>
        </p:pic>
        <p:pic>
          <p:nvPicPr>
            <p:cNvPr id="12" name="Graphic 11" descr="Marker">
              <a:extLst>
                <a:ext uri="{FF2B5EF4-FFF2-40B4-BE49-F238E27FC236}">
                  <a16:creationId xmlns:a16="http://schemas.microsoft.com/office/drawing/2014/main" id="{4508534F-C6AF-4543-8E1E-66A44E953C3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90046" y="5048012"/>
              <a:ext cx="914400" cy="914400"/>
            </a:xfrm>
            <a:prstGeom prst="rect">
              <a:avLst/>
            </a:prstGeom>
          </p:spPr>
        </p:pic>
        <p:cxnSp>
          <p:nvCxnSpPr>
            <p:cNvPr id="19" name="Curved Connector 18">
              <a:extLst>
                <a:ext uri="{FF2B5EF4-FFF2-40B4-BE49-F238E27FC236}">
                  <a16:creationId xmlns:a16="http://schemas.microsoft.com/office/drawing/2014/main" id="{E9910708-4ECE-7849-B576-D135C58C99F2}"/>
                </a:ext>
              </a:extLst>
            </p:cNvPr>
            <p:cNvCxnSpPr>
              <a:cxnSpLocks/>
            </p:cNvCxnSpPr>
            <p:nvPr/>
          </p:nvCxnSpPr>
          <p:spPr>
            <a:xfrm>
              <a:off x="3899435" y="2691674"/>
              <a:ext cx="4290611" cy="2813538"/>
            </a:xfrm>
            <a:prstGeom prst="curvedConnector3">
              <a:avLst>
                <a:gd name="adj1" fmla="val 50000"/>
              </a:avLst>
            </a:prstGeom>
            <a:ln w="9525">
              <a:solidFill>
                <a:srgbClr val="0021A5"/>
              </a:solidFill>
              <a:prstDash val="dash"/>
            </a:ln>
          </p:spPr>
          <p:style>
            <a:lnRef idx="1">
              <a:schemeClr val="accent1"/>
            </a:lnRef>
            <a:fillRef idx="0">
              <a:schemeClr val="accent1"/>
            </a:fillRef>
            <a:effectRef idx="0">
              <a:schemeClr val="accent1"/>
            </a:effectRef>
            <a:fontRef idx="minor">
              <a:schemeClr val="tx1"/>
            </a:fontRef>
          </p:style>
        </p:cxnSp>
      </p:grpSp>
      <p:pic>
        <p:nvPicPr>
          <p:cNvPr id="4" name="Graphic 3" descr="Car">
            <a:extLst>
              <a:ext uri="{FF2B5EF4-FFF2-40B4-BE49-F238E27FC236}">
                <a16:creationId xmlns:a16="http://schemas.microsoft.com/office/drawing/2014/main" id="{1D981A1F-BE6F-4740-8E5C-22CF18A0CCD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565002" y="3481775"/>
            <a:ext cx="707886" cy="707886"/>
          </a:xfrm>
          <a:prstGeom prst="rect">
            <a:avLst/>
          </a:prstGeom>
        </p:spPr>
      </p:pic>
      <p:pic>
        <p:nvPicPr>
          <p:cNvPr id="2" name="Online Media 1" descr="Recorded Sound">
            <a:hlinkClick r:id="" action="ppaction://media"/>
            <a:extLst>
              <a:ext uri="{FF2B5EF4-FFF2-40B4-BE49-F238E27FC236}">
                <a16:creationId xmlns:a16="http://schemas.microsoft.com/office/drawing/2014/main" id="{9870B8AB-4A84-9847-8220-5B7C605FE9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7523" y="5636626"/>
            <a:ext cx="812800" cy="812800"/>
          </a:xfrm>
          <a:prstGeom prst="rect">
            <a:avLst/>
          </a:prstGeom>
        </p:spPr>
      </p:pic>
    </p:spTree>
    <p:extLst>
      <p:ext uri="{BB962C8B-B14F-4D97-AF65-F5344CB8AC3E}">
        <p14:creationId xmlns:p14="http://schemas.microsoft.com/office/powerpoint/2010/main" val="4154791864"/>
      </p:ext>
    </p:extLst>
  </p:cSld>
  <p:clrMapOvr>
    <a:masterClrMapping/>
  </p:clrMapOvr>
  <mc:AlternateContent xmlns:mc="http://schemas.openxmlformats.org/markup-compatibility/2006" xmlns:p14="http://schemas.microsoft.com/office/powerpoint/2010/main">
    <mc:Choice Requires="p14">
      <p:transition spd="slow" p14:dur="2000" advTm="17045"/>
    </mc:Choice>
    <mc:Fallback xmlns="">
      <p:transition spd="slow" advTm="17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09" fill="hold"/>
                                        <p:tgtEl>
                                          <p:spTgt spid="2"/>
                                        </p:tgtEl>
                                      </p:cBhvr>
                                    </p:cmd>
                                  </p:childTnLst>
                                </p:cTn>
                              </p:par>
                              <p:par>
                                <p:cTn id="7" presetID="0" presetClass="path" presetSubtype="0" accel="50000" decel="50000" fill="hold" nodeType="withEffect">
                                  <p:stCondLst>
                                    <p:cond delay="0"/>
                                  </p:stCondLst>
                                  <p:childTnLst>
                                    <p:animMotion origin="layout" path="M -0.04636 -0.10324 L 0.01458 7.40741E-7 " pathEditMode="relative" rAng="0" ptsTypes="AA">
                                      <p:cBhvr>
                                        <p:cTn id="8" dur="2000" fill="hold"/>
                                        <p:tgtEl>
                                          <p:spTgt spid="4"/>
                                        </p:tgtEl>
                                        <p:attrNameLst>
                                          <p:attrName>ppt_x</p:attrName>
                                          <p:attrName>ppt_y</p:attrName>
                                        </p:attrNameLst>
                                      </p:cBhvr>
                                      <p:rCtr x="3047" y="5162"/>
                                    </p:animMotion>
                                  </p:childTnLst>
                                </p:cTn>
                              </p:par>
                              <p:par>
                                <p:cTn id="9" presetID="1" presetClass="entr" presetSubtype="0" fill="hold" grpId="0" nodeType="with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3" grpId="0" build="p"/>
    </p:bldLst>
  </p:timing>
  <p:extLst>
    <p:ext uri="{E180D4A7-C9FB-4DFB-919C-405C955672EB}">
      <p14:showEvtLst xmlns:p14="http://schemas.microsoft.com/office/powerpoint/2010/main">
        <p14:playEvt time="15" objId="2"/>
        <p14:stopEvt time="16738"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6797496" y="3917611"/>
            <a:ext cx="5030710" cy="1080125"/>
          </a:xfrm>
        </p:spPr>
        <p:txBody>
          <a:bodyPr>
            <a:normAutofit/>
          </a:bodyPr>
          <a:lstStyle/>
          <a:p>
            <a:pPr algn="l"/>
            <a:r>
              <a:rPr lang="en-US" sz="1400" b="1" dirty="0">
                <a:solidFill>
                  <a:srgbClr val="0021A5"/>
                </a:solidFill>
              </a:rPr>
              <a:t>1978: </a:t>
            </a:r>
            <a:r>
              <a:rPr lang="en-US" sz="1400" dirty="0"/>
              <a:t>A nutrition program for child care settings and summer programs is established. They are later revised and become the Child and Adult Care Food Program and Summer Food Service Program.</a:t>
            </a:r>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927100" y="849631"/>
            <a:ext cx="10901106" cy="707886"/>
          </a:xfrm>
          <a:prstGeom prst="rect">
            <a:avLst/>
          </a:prstGeom>
          <a:noFill/>
        </p:spPr>
        <p:txBody>
          <a:bodyPr wrap="square" rtlCol="0">
            <a:spAutoFit/>
          </a:bodyPr>
          <a:lstStyle/>
          <a:p>
            <a:pPr algn="ctr"/>
            <a:r>
              <a:rPr lang="en-US" sz="4000" dirty="0">
                <a:latin typeface="+mj-lt"/>
              </a:rPr>
              <a:t>The Road to Authorization &amp; Reauthorization</a:t>
            </a:r>
          </a:p>
        </p:txBody>
      </p:sp>
      <p:grpSp>
        <p:nvGrpSpPr>
          <p:cNvPr id="35" name="Group 34">
            <a:extLst>
              <a:ext uri="{FF2B5EF4-FFF2-40B4-BE49-F238E27FC236}">
                <a16:creationId xmlns:a16="http://schemas.microsoft.com/office/drawing/2014/main" id="{BE47E345-4391-3A41-AB0E-87E3D1E2E483}"/>
              </a:ext>
            </a:extLst>
          </p:cNvPr>
          <p:cNvGrpSpPr/>
          <p:nvPr/>
        </p:nvGrpSpPr>
        <p:grpSpPr>
          <a:xfrm>
            <a:off x="2817626" y="1728817"/>
            <a:ext cx="6744018" cy="4720609"/>
            <a:chOff x="3087556" y="1966091"/>
            <a:chExt cx="6016890" cy="3996321"/>
          </a:xfrm>
        </p:grpSpPr>
        <p:pic>
          <p:nvPicPr>
            <p:cNvPr id="11" name="Graphic 10" descr="Marker">
              <a:extLst>
                <a:ext uri="{FF2B5EF4-FFF2-40B4-BE49-F238E27FC236}">
                  <a16:creationId xmlns:a16="http://schemas.microsoft.com/office/drawing/2014/main" id="{75CC1EC6-F5DA-5441-A6D1-26645C3E9C0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87556" y="1966091"/>
              <a:ext cx="914400" cy="914400"/>
            </a:xfrm>
            <a:prstGeom prst="rect">
              <a:avLst/>
            </a:prstGeom>
          </p:spPr>
        </p:pic>
        <p:pic>
          <p:nvPicPr>
            <p:cNvPr id="12" name="Graphic 11" descr="Marker">
              <a:extLst>
                <a:ext uri="{FF2B5EF4-FFF2-40B4-BE49-F238E27FC236}">
                  <a16:creationId xmlns:a16="http://schemas.microsoft.com/office/drawing/2014/main" id="{4508534F-C6AF-4543-8E1E-66A44E953C3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90046" y="5048012"/>
              <a:ext cx="914400" cy="914400"/>
            </a:xfrm>
            <a:prstGeom prst="rect">
              <a:avLst/>
            </a:prstGeom>
          </p:spPr>
        </p:pic>
        <p:cxnSp>
          <p:nvCxnSpPr>
            <p:cNvPr id="19" name="Curved Connector 18">
              <a:extLst>
                <a:ext uri="{FF2B5EF4-FFF2-40B4-BE49-F238E27FC236}">
                  <a16:creationId xmlns:a16="http://schemas.microsoft.com/office/drawing/2014/main" id="{E9910708-4ECE-7849-B576-D135C58C99F2}"/>
                </a:ext>
              </a:extLst>
            </p:cNvPr>
            <p:cNvCxnSpPr>
              <a:cxnSpLocks/>
            </p:cNvCxnSpPr>
            <p:nvPr/>
          </p:nvCxnSpPr>
          <p:spPr>
            <a:xfrm>
              <a:off x="3899435" y="2691674"/>
              <a:ext cx="4290611" cy="2813538"/>
            </a:xfrm>
            <a:prstGeom prst="curvedConnector3">
              <a:avLst>
                <a:gd name="adj1" fmla="val 50000"/>
              </a:avLst>
            </a:prstGeom>
            <a:ln w="9525">
              <a:solidFill>
                <a:srgbClr val="0021A5"/>
              </a:solidFill>
              <a:prstDash val="dash"/>
            </a:ln>
          </p:spPr>
          <p:style>
            <a:lnRef idx="1">
              <a:schemeClr val="accent1"/>
            </a:lnRef>
            <a:fillRef idx="0">
              <a:schemeClr val="accent1"/>
            </a:fillRef>
            <a:effectRef idx="0">
              <a:schemeClr val="accent1"/>
            </a:effectRef>
            <a:fontRef idx="minor">
              <a:schemeClr val="tx1"/>
            </a:fontRef>
          </p:style>
        </p:cxnSp>
      </p:grpSp>
      <p:pic>
        <p:nvPicPr>
          <p:cNvPr id="4" name="Graphic 3" descr="Car">
            <a:extLst>
              <a:ext uri="{FF2B5EF4-FFF2-40B4-BE49-F238E27FC236}">
                <a16:creationId xmlns:a16="http://schemas.microsoft.com/office/drawing/2014/main" id="{1D981A1F-BE6F-4740-8E5C-22CF18A0CCD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905240" y="4289850"/>
            <a:ext cx="707886" cy="707886"/>
          </a:xfrm>
          <a:prstGeom prst="rect">
            <a:avLst/>
          </a:prstGeom>
        </p:spPr>
      </p:pic>
      <p:pic>
        <p:nvPicPr>
          <p:cNvPr id="2" name="Online Media 1" descr="Recorded Sound">
            <a:hlinkClick r:id="" action="ppaction://media"/>
            <a:extLst>
              <a:ext uri="{FF2B5EF4-FFF2-40B4-BE49-F238E27FC236}">
                <a16:creationId xmlns:a16="http://schemas.microsoft.com/office/drawing/2014/main" id="{9B4FD72A-76B5-334E-863E-E1FEEBC817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2055" y="5601969"/>
            <a:ext cx="812800" cy="812800"/>
          </a:xfrm>
          <a:prstGeom prst="rect">
            <a:avLst/>
          </a:prstGeom>
        </p:spPr>
      </p:pic>
    </p:spTree>
    <p:extLst>
      <p:ext uri="{BB962C8B-B14F-4D97-AF65-F5344CB8AC3E}">
        <p14:creationId xmlns:p14="http://schemas.microsoft.com/office/powerpoint/2010/main" val="2100722451"/>
      </p:ext>
    </p:extLst>
  </p:cSld>
  <p:clrMapOvr>
    <a:masterClrMapping/>
  </p:clrMapOvr>
  <mc:AlternateContent xmlns:mc="http://schemas.openxmlformats.org/markup-compatibility/2006" xmlns:p14="http://schemas.microsoft.com/office/powerpoint/2010/main">
    <mc:Choice Requires="p14">
      <p:transition spd="slow" p14:dur="2000" advTm="16350"/>
    </mc:Choice>
    <mc:Fallback xmlns="">
      <p:transition spd="slow" advTm="16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79" fill="hold"/>
                                        <p:tgtEl>
                                          <p:spTgt spid="2"/>
                                        </p:tgtEl>
                                      </p:cBhvr>
                                    </p:cmd>
                                  </p:childTnLst>
                                </p:cTn>
                              </p:par>
                              <p:par>
                                <p:cTn id="7" presetID="0" presetClass="path" presetSubtype="0" accel="50000" decel="50000" fill="hold" nodeType="withEffect">
                                  <p:stCondLst>
                                    <p:cond delay="0"/>
                                  </p:stCondLst>
                                  <p:childTnLst>
                                    <p:animMotion origin="layout" path="M -0.02799 -0.17708 L 0.00326 0.0044 " pathEditMode="relative" ptsTypes="AA">
                                      <p:cBhvr>
                                        <p:cTn id="8" dur="2000" fill="hold"/>
                                        <p:tgtEl>
                                          <p:spTgt spid="4"/>
                                        </p:tgtEl>
                                        <p:attrNameLst>
                                          <p:attrName>ppt_x</p:attrName>
                                          <p:attrName>ppt_y</p:attrName>
                                        </p:attrNameLst>
                                      </p:cBhvr>
                                    </p:animMotion>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3" grpId="0" build="p"/>
    </p:bldLst>
  </p:timing>
  <p:extLst>
    <p:ext uri="{E180D4A7-C9FB-4DFB-919C-405C955672EB}">
      <p14:showEvtLst xmlns:p14="http://schemas.microsoft.com/office/powerpoint/2010/main">
        <p14:playEvt time="16" objId="2"/>
        <p14:stopEvt time="16350"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7506264" y="4555514"/>
            <a:ext cx="4202573" cy="770488"/>
          </a:xfrm>
        </p:spPr>
        <p:txBody>
          <a:bodyPr>
            <a:normAutofit/>
          </a:bodyPr>
          <a:lstStyle/>
          <a:p>
            <a:pPr algn="l"/>
            <a:r>
              <a:rPr lang="en-US" sz="1400" b="1" dirty="0">
                <a:solidFill>
                  <a:srgbClr val="0021A5"/>
                </a:solidFill>
              </a:rPr>
              <a:t>2008: </a:t>
            </a:r>
            <a:r>
              <a:rPr lang="en-US" sz="1400" dirty="0"/>
              <a:t>The Fresh Fruit and Vegetable Program is expanded nationwide.</a:t>
            </a:r>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927100" y="849631"/>
            <a:ext cx="10901106" cy="707886"/>
          </a:xfrm>
          <a:prstGeom prst="rect">
            <a:avLst/>
          </a:prstGeom>
          <a:noFill/>
        </p:spPr>
        <p:txBody>
          <a:bodyPr wrap="square" rtlCol="0">
            <a:spAutoFit/>
          </a:bodyPr>
          <a:lstStyle/>
          <a:p>
            <a:pPr algn="ctr"/>
            <a:r>
              <a:rPr lang="en-US" sz="4000" dirty="0">
                <a:latin typeface="+mj-lt"/>
              </a:rPr>
              <a:t>The Road to Authorization &amp; Reauthorization</a:t>
            </a:r>
          </a:p>
        </p:txBody>
      </p:sp>
      <p:grpSp>
        <p:nvGrpSpPr>
          <p:cNvPr id="35" name="Group 34">
            <a:extLst>
              <a:ext uri="{FF2B5EF4-FFF2-40B4-BE49-F238E27FC236}">
                <a16:creationId xmlns:a16="http://schemas.microsoft.com/office/drawing/2014/main" id="{BE47E345-4391-3A41-AB0E-87E3D1E2E483}"/>
              </a:ext>
            </a:extLst>
          </p:cNvPr>
          <p:cNvGrpSpPr/>
          <p:nvPr/>
        </p:nvGrpSpPr>
        <p:grpSpPr>
          <a:xfrm>
            <a:off x="2817626" y="1728817"/>
            <a:ext cx="6744018" cy="4720609"/>
            <a:chOff x="3087556" y="1966091"/>
            <a:chExt cx="6016890" cy="3996321"/>
          </a:xfrm>
        </p:grpSpPr>
        <p:pic>
          <p:nvPicPr>
            <p:cNvPr id="11" name="Graphic 10" descr="Marker">
              <a:extLst>
                <a:ext uri="{FF2B5EF4-FFF2-40B4-BE49-F238E27FC236}">
                  <a16:creationId xmlns:a16="http://schemas.microsoft.com/office/drawing/2014/main" id="{75CC1EC6-F5DA-5441-A6D1-26645C3E9C0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87556" y="1966091"/>
              <a:ext cx="914400" cy="914400"/>
            </a:xfrm>
            <a:prstGeom prst="rect">
              <a:avLst/>
            </a:prstGeom>
          </p:spPr>
        </p:pic>
        <p:pic>
          <p:nvPicPr>
            <p:cNvPr id="12" name="Graphic 11" descr="Marker">
              <a:extLst>
                <a:ext uri="{FF2B5EF4-FFF2-40B4-BE49-F238E27FC236}">
                  <a16:creationId xmlns:a16="http://schemas.microsoft.com/office/drawing/2014/main" id="{4508534F-C6AF-4543-8E1E-66A44E953C3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90046" y="5048012"/>
              <a:ext cx="914400" cy="914400"/>
            </a:xfrm>
            <a:prstGeom prst="rect">
              <a:avLst/>
            </a:prstGeom>
          </p:spPr>
        </p:pic>
        <p:cxnSp>
          <p:nvCxnSpPr>
            <p:cNvPr id="19" name="Curved Connector 18">
              <a:extLst>
                <a:ext uri="{FF2B5EF4-FFF2-40B4-BE49-F238E27FC236}">
                  <a16:creationId xmlns:a16="http://schemas.microsoft.com/office/drawing/2014/main" id="{E9910708-4ECE-7849-B576-D135C58C99F2}"/>
                </a:ext>
              </a:extLst>
            </p:cNvPr>
            <p:cNvCxnSpPr>
              <a:cxnSpLocks/>
            </p:cNvCxnSpPr>
            <p:nvPr/>
          </p:nvCxnSpPr>
          <p:spPr>
            <a:xfrm>
              <a:off x="3899435" y="2691674"/>
              <a:ext cx="4290611" cy="2813538"/>
            </a:xfrm>
            <a:prstGeom prst="curvedConnector3">
              <a:avLst>
                <a:gd name="adj1" fmla="val 50000"/>
              </a:avLst>
            </a:prstGeom>
            <a:ln w="9525">
              <a:solidFill>
                <a:srgbClr val="0021A5"/>
              </a:solidFill>
              <a:prstDash val="dash"/>
            </a:ln>
          </p:spPr>
          <p:style>
            <a:lnRef idx="1">
              <a:schemeClr val="accent1"/>
            </a:lnRef>
            <a:fillRef idx="0">
              <a:schemeClr val="accent1"/>
            </a:fillRef>
            <a:effectRef idx="0">
              <a:schemeClr val="accent1"/>
            </a:effectRef>
            <a:fontRef idx="minor">
              <a:schemeClr val="tx1"/>
            </a:fontRef>
          </p:style>
        </p:cxnSp>
      </p:grpSp>
      <p:pic>
        <p:nvPicPr>
          <p:cNvPr id="4" name="Graphic 3" descr="Car">
            <a:extLst>
              <a:ext uri="{FF2B5EF4-FFF2-40B4-BE49-F238E27FC236}">
                <a16:creationId xmlns:a16="http://schemas.microsoft.com/office/drawing/2014/main" id="{1D981A1F-BE6F-4740-8E5C-22CF18A0CCD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798378" y="5097921"/>
            <a:ext cx="707886" cy="707886"/>
          </a:xfrm>
          <a:prstGeom prst="rect">
            <a:avLst/>
          </a:prstGeom>
        </p:spPr>
      </p:pic>
      <p:pic>
        <p:nvPicPr>
          <p:cNvPr id="2" name="Online Media 1" descr="Recorded Sound">
            <a:hlinkClick r:id="" action="ppaction://media"/>
            <a:extLst>
              <a:ext uri="{FF2B5EF4-FFF2-40B4-BE49-F238E27FC236}">
                <a16:creationId xmlns:a16="http://schemas.microsoft.com/office/drawing/2014/main" id="{87FB815D-20AA-2547-A0FB-E3C656670B2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3200" y="5734597"/>
            <a:ext cx="812800" cy="812800"/>
          </a:xfrm>
          <a:prstGeom prst="rect">
            <a:avLst/>
          </a:prstGeom>
        </p:spPr>
      </p:pic>
    </p:spTree>
    <p:extLst>
      <p:ext uri="{BB962C8B-B14F-4D97-AF65-F5344CB8AC3E}">
        <p14:creationId xmlns:p14="http://schemas.microsoft.com/office/powerpoint/2010/main" val="4082200446"/>
      </p:ext>
    </p:extLst>
  </p:cSld>
  <p:clrMapOvr>
    <a:masterClrMapping/>
  </p:clrMapOvr>
  <mc:AlternateContent xmlns:mc="http://schemas.openxmlformats.org/markup-compatibility/2006" xmlns:p14="http://schemas.microsoft.com/office/powerpoint/2010/main">
    <mc:Choice Requires="p14">
      <p:transition spd="slow" p14:dur="2000" advTm="24003"/>
    </mc:Choice>
    <mc:Fallback xmlns="">
      <p:transition spd="slow" advTm="24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28" fill="hold"/>
                                        <p:tgtEl>
                                          <p:spTgt spid="2"/>
                                        </p:tgtEl>
                                      </p:cBhvr>
                                    </p:cmd>
                                  </p:childTnLst>
                                </p:cTn>
                              </p:par>
                              <p:par>
                                <p:cTn id="7" presetID="0" presetClass="path" presetSubtype="0" accel="50000" decel="50000" fill="hold" nodeType="withEffect">
                                  <p:stCondLst>
                                    <p:cond delay="0"/>
                                  </p:stCondLst>
                                  <p:childTnLst>
                                    <p:animMotion origin="layout" path="M -0.06992 -0.10232 L -0.00742 0.0199 " pathEditMode="relative" ptsTypes="AA">
                                      <p:cBhvr>
                                        <p:cTn id="8" dur="2000" fill="hold"/>
                                        <p:tgtEl>
                                          <p:spTgt spid="4"/>
                                        </p:tgtEl>
                                        <p:attrNameLst>
                                          <p:attrName>ppt_x</p:attrName>
                                          <p:attrName>ppt_y</p:attrName>
                                        </p:attrNameLst>
                                      </p:cBhvr>
                                    </p:animMotion>
                                  </p:childTnLst>
                                </p:cTn>
                              </p:par>
                              <p:par>
                                <p:cTn id="9" presetID="1" presetClass="entr" presetSubtype="0" fill="hold" grpId="0" nodeType="with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3" grpId="0" build="p"/>
    </p:bldLst>
  </p:timing>
  <p:extLst>
    <p:ext uri="{E180D4A7-C9FB-4DFB-919C-405C955672EB}">
      <p14:showEvtLst xmlns:p14="http://schemas.microsoft.com/office/powerpoint/2010/main">
        <p14:playEvt time="18" objId="2"/>
        <p14:stopEvt time="23665"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7755303" y="4552068"/>
            <a:ext cx="4072903" cy="1084885"/>
          </a:xfrm>
        </p:spPr>
        <p:txBody>
          <a:bodyPr>
            <a:normAutofit/>
          </a:bodyPr>
          <a:lstStyle/>
          <a:p>
            <a:pPr algn="l"/>
            <a:r>
              <a:rPr lang="en-US" sz="1400" b="1" dirty="0">
                <a:solidFill>
                  <a:srgbClr val="0021A5"/>
                </a:solidFill>
              </a:rPr>
              <a:t>2010: </a:t>
            </a:r>
            <a:r>
              <a:rPr lang="en-US" sz="1400" dirty="0"/>
              <a:t>The Healthy, Hunger-Free Kids Act reauthorizes most child nutrition programs and establishes new nutrition standards for these programs. </a:t>
            </a:r>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927100" y="849631"/>
            <a:ext cx="10901106" cy="707886"/>
          </a:xfrm>
          <a:prstGeom prst="rect">
            <a:avLst/>
          </a:prstGeom>
          <a:noFill/>
        </p:spPr>
        <p:txBody>
          <a:bodyPr wrap="square" rtlCol="0">
            <a:spAutoFit/>
          </a:bodyPr>
          <a:lstStyle/>
          <a:p>
            <a:pPr algn="ctr"/>
            <a:r>
              <a:rPr lang="en-US" sz="4000" dirty="0">
                <a:latin typeface="+mj-lt"/>
              </a:rPr>
              <a:t>The Road to Authorization &amp; Reauthorization</a:t>
            </a:r>
          </a:p>
        </p:txBody>
      </p:sp>
      <p:grpSp>
        <p:nvGrpSpPr>
          <p:cNvPr id="35" name="Group 34">
            <a:extLst>
              <a:ext uri="{FF2B5EF4-FFF2-40B4-BE49-F238E27FC236}">
                <a16:creationId xmlns:a16="http://schemas.microsoft.com/office/drawing/2014/main" id="{BE47E345-4391-3A41-AB0E-87E3D1E2E483}"/>
              </a:ext>
            </a:extLst>
          </p:cNvPr>
          <p:cNvGrpSpPr/>
          <p:nvPr/>
        </p:nvGrpSpPr>
        <p:grpSpPr>
          <a:xfrm>
            <a:off x="2817626" y="1728817"/>
            <a:ext cx="6744018" cy="4720609"/>
            <a:chOff x="3087556" y="1966091"/>
            <a:chExt cx="6016890" cy="3996321"/>
          </a:xfrm>
        </p:grpSpPr>
        <p:pic>
          <p:nvPicPr>
            <p:cNvPr id="11" name="Graphic 10" descr="Marker">
              <a:extLst>
                <a:ext uri="{FF2B5EF4-FFF2-40B4-BE49-F238E27FC236}">
                  <a16:creationId xmlns:a16="http://schemas.microsoft.com/office/drawing/2014/main" id="{75CC1EC6-F5DA-5441-A6D1-26645C3E9C0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87556" y="1966091"/>
              <a:ext cx="914400" cy="914400"/>
            </a:xfrm>
            <a:prstGeom prst="rect">
              <a:avLst/>
            </a:prstGeom>
          </p:spPr>
        </p:pic>
        <p:pic>
          <p:nvPicPr>
            <p:cNvPr id="12" name="Graphic 11" descr="Marker">
              <a:extLst>
                <a:ext uri="{FF2B5EF4-FFF2-40B4-BE49-F238E27FC236}">
                  <a16:creationId xmlns:a16="http://schemas.microsoft.com/office/drawing/2014/main" id="{4508534F-C6AF-4543-8E1E-66A44E953C3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90046" y="5048012"/>
              <a:ext cx="914400" cy="914400"/>
            </a:xfrm>
            <a:prstGeom prst="rect">
              <a:avLst/>
            </a:prstGeom>
          </p:spPr>
        </p:pic>
        <p:cxnSp>
          <p:nvCxnSpPr>
            <p:cNvPr id="19" name="Curved Connector 18">
              <a:extLst>
                <a:ext uri="{FF2B5EF4-FFF2-40B4-BE49-F238E27FC236}">
                  <a16:creationId xmlns:a16="http://schemas.microsoft.com/office/drawing/2014/main" id="{E9910708-4ECE-7849-B576-D135C58C99F2}"/>
                </a:ext>
              </a:extLst>
            </p:cNvPr>
            <p:cNvCxnSpPr>
              <a:cxnSpLocks/>
            </p:cNvCxnSpPr>
            <p:nvPr/>
          </p:nvCxnSpPr>
          <p:spPr>
            <a:xfrm>
              <a:off x="3899435" y="2691674"/>
              <a:ext cx="4290611" cy="2813538"/>
            </a:xfrm>
            <a:prstGeom prst="curvedConnector3">
              <a:avLst>
                <a:gd name="adj1" fmla="val 50000"/>
              </a:avLst>
            </a:prstGeom>
            <a:ln w="9525">
              <a:solidFill>
                <a:srgbClr val="0021A5"/>
              </a:solidFill>
              <a:prstDash val="dash"/>
            </a:ln>
          </p:spPr>
          <p:style>
            <a:lnRef idx="1">
              <a:schemeClr val="accent1"/>
            </a:lnRef>
            <a:fillRef idx="0">
              <a:schemeClr val="accent1"/>
            </a:fillRef>
            <a:effectRef idx="0">
              <a:schemeClr val="accent1"/>
            </a:effectRef>
            <a:fontRef idx="minor">
              <a:schemeClr val="tx1"/>
            </a:fontRef>
          </p:style>
        </p:cxnSp>
      </p:grpSp>
      <p:pic>
        <p:nvPicPr>
          <p:cNvPr id="4" name="Graphic 3" descr="Car">
            <a:extLst>
              <a:ext uri="{FF2B5EF4-FFF2-40B4-BE49-F238E27FC236}">
                <a16:creationId xmlns:a16="http://schemas.microsoft.com/office/drawing/2014/main" id="{1D981A1F-BE6F-4740-8E5C-22CF18A0CCD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755303" y="5501956"/>
            <a:ext cx="707886" cy="707886"/>
          </a:xfrm>
          <a:prstGeom prst="rect">
            <a:avLst/>
          </a:prstGeom>
        </p:spPr>
      </p:pic>
      <p:pic>
        <p:nvPicPr>
          <p:cNvPr id="2" name="Online Media 1" descr="Recorded Sound">
            <a:hlinkClick r:id="" action="ppaction://media"/>
            <a:extLst>
              <a:ext uri="{FF2B5EF4-FFF2-40B4-BE49-F238E27FC236}">
                <a16:creationId xmlns:a16="http://schemas.microsoft.com/office/drawing/2014/main" id="{105BA3ED-F30A-6643-8048-0E49E2B999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1574" y="5636626"/>
            <a:ext cx="812800" cy="812800"/>
          </a:xfrm>
          <a:prstGeom prst="rect">
            <a:avLst/>
          </a:prstGeom>
        </p:spPr>
      </p:pic>
    </p:spTree>
    <p:extLst>
      <p:ext uri="{BB962C8B-B14F-4D97-AF65-F5344CB8AC3E}">
        <p14:creationId xmlns:p14="http://schemas.microsoft.com/office/powerpoint/2010/main" val="3690709725"/>
      </p:ext>
    </p:extLst>
  </p:cSld>
  <p:clrMapOvr>
    <a:masterClrMapping/>
  </p:clrMapOvr>
  <mc:AlternateContent xmlns:mc="http://schemas.openxmlformats.org/markup-compatibility/2006" xmlns:p14="http://schemas.microsoft.com/office/powerpoint/2010/main">
    <mc:Choice Requires="p14">
      <p:transition spd="slow" p14:dur="2000" advTm="17325"/>
    </mc:Choice>
    <mc:Fallback xmlns="">
      <p:transition spd="slow" advTm="17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36" fill="hold"/>
                                        <p:tgtEl>
                                          <p:spTgt spid="2"/>
                                        </p:tgtEl>
                                      </p:cBhvr>
                                    </p:cmd>
                                  </p:childTnLst>
                                </p:cTn>
                              </p:par>
                              <p:par>
                                <p:cTn id="7" presetID="0" presetClass="path" presetSubtype="0" accel="50000" decel="50000" fill="hold" nodeType="withEffect">
                                  <p:stCondLst>
                                    <p:cond delay="0"/>
                                  </p:stCondLst>
                                  <p:childTnLst>
                                    <p:animMotion origin="layout" path="M -0.07968 -0.03195 L -0.0026 0.00763 " pathEditMode="relative" ptsTypes="AA">
                                      <p:cBhvr>
                                        <p:cTn id="8" dur="2000" fill="hold"/>
                                        <p:tgtEl>
                                          <p:spTgt spid="4"/>
                                        </p:tgtEl>
                                        <p:attrNameLst>
                                          <p:attrName>ppt_x</p:attrName>
                                          <p:attrName>ppt_y</p:attrName>
                                        </p:attrNameLst>
                                      </p:cBhvr>
                                    </p:animMotion>
                                  </p:childTnLst>
                                </p:cTn>
                              </p:par>
                              <p:par>
                                <p:cTn id="9" presetID="1" presetClass="entr" presetSubtype="0" fill="hold" grpId="0" nodeType="with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3" grpId="0" build="p"/>
    </p:bldLst>
  </p:timing>
  <p:extLst>
    <p:ext uri="{E180D4A7-C9FB-4DFB-919C-405C955672EB}">
      <p14:showEvtLst xmlns:p14="http://schemas.microsoft.com/office/powerpoint/2010/main">
        <p14:playEvt time="19" objId="2"/>
        <p14:stopEvt time="17325"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5.4|15.4"/>
</p:tagLst>
</file>

<file path=ppt/tags/tag2.xml><?xml version="1.0" encoding="utf-8"?>
<p:tagLst xmlns:a="http://schemas.openxmlformats.org/drawingml/2006/main" xmlns:r="http://schemas.openxmlformats.org/officeDocument/2006/relationships" xmlns:p="http://schemas.openxmlformats.org/presentationml/2006/main">
  <p:tag name="TIMING" val="|28.2|24.2"/>
</p:tagLst>
</file>

<file path=ppt/tags/tag3.xml><?xml version="1.0" encoding="utf-8"?>
<p:tagLst xmlns:a="http://schemas.openxmlformats.org/drawingml/2006/main" xmlns:r="http://schemas.openxmlformats.org/officeDocument/2006/relationships" xmlns:p="http://schemas.openxmlformats.org/presentationml/2006/main">
  <p:tag name="TIMING" val="|42.5|6.9|10.1"/>
</p:tagLst>
</file>

<file path=ppt/tags/tag4.xml><?xml version="1.0" encoding="utf-8"?>
<p:tagLst xmlns:a="http://schemas.openxmlformats.org/drawingml/2006/main" xmlns:r="http://schemas.openxmlformats.org/officeDocument/2006/relationships" xmlns:p="http://schemas.openxmlformats.org/presentationml/2006/main">
  <p:tag name="TIMING" val="|39.8|44.9|42.7"/>
</p:tagLst>
</file>

<file path=ppt/tags/tag5.xml><?xml version="1.0" encoding="utf-8"?>
<p:tagLst xmlns:a="http://schemas.openxmlformats.org/drawingml/2006/main" xmlns:r="http://schemas.openxmlformats.org/officeDocument/2006/relationships" xmlns:p="http://schemas.openxmlformats.org/presentationml/2006/main">
  <p:tag name="TIMING" val="|26.6|25.8"/>
</p:tagLst>
</file>

<file path=ppt/tags/tag6.xml><?xml version="1.0" encoding="utf-8"?>
<p:tagLst xmlns:a="http://schemas.openxmlformats.org/drawingml/2006/main" xmlns:r="http://schemas.openxmlformats.org/officeDocument/2006/relationships" xmlns:p="http://schemas.openxmlformats.org/presentationml/2006/main">
  <p:tag name="TIMING" val="|15.1|11.8|0.4|13.8|0.3"/>
</p:tagLst>
</file>

<file path=ppt/tags/tag7.xml><?xml version="1.0" encoding="utf-8"?>
<p:tagLst xmlns:a="http://schemas.openxmlformats.org/drawingml/2006/main" xmlns:r="http://schemas.openxmlformats.org/officeDocument/2006/relationships" xmlns:p="http://schemas.openxmlformats.org/presentationml/2006/main">
  <p:tag name="TIMING" val="|5.8|40.5|36.7"/>
</p:tagLst>
</file>

<file path=ppt/tags/tag8.xml><?xml version="1.0" encoding="utf-8"?>
<p:tagLst xmlns:a="http://schemas.openxmlformats.org/drawingml/2006/main" xmlns:r="http://schemas.openxmlformats.org/officeDocument/2006/relationships" xmlns:p="http://schemas.openxmlformats.org/presentationml/2006/main">
  <p:tag name="TIMING" val="|4.2"/>
</p:tagLst>
</file>

<file path=ppt/theme/theme1.xml><?xml version="1.0" encoding="utf-8"?>
<a:theme xmlns:a="http://schemas.openxmlformats.org/drawingml/2006/main" name="Gato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tor" id="{46E4D0C1-F3E1-6F48-82AF-18037BB4A0DF}" vid="{6E4800DE-36B1-C24B-9AA4-45F0B3995C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Gator</Template>
  <TotalTime>7570</TotalTime>
  <Words>3524</Words>
  <Application>Microsoft Office PowerPoint</Application>
  <PresentationFormat>Widescreen</PresentationFormat>
  <Paragraphs>215</Paragraphs>
  <Slides>18</Slides>
  <Notes>18</Notes>
  <HiddenSlides>0</HiddenSlides>
  <MMClips>37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Gator</vt:lpstr>
      <vt:lpstr>Child Nutrition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kgemmill@ufl.edu</dc:creator>
  <cp:lastModifiedBy>Hancock,E Blair</cp:lastModifiedBy>
  <cp:revision>118</cp:revision>
  <dcterms:created xsi:type="dcterms:W3CDTF">2019-05-24T13:05:53Z</dcterms:created>
  <dcterms:modified xsi:type="dcterms:W3CDTF">2020-01-03T19:22:28Z</dcterms:modified>
</cp:coreProperties>
</file>